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74" r:id="rId4"/>
    <p:sldId id="267" r:id="rId5"/>
    <p:sldId id="272" r:id="rId6"/>
    <p:sldId id="273" r:id="rId7"/>
    <p:sldId id="271" r:id="rId8"/>
    <p:sldId id="268" r:id="rId9"/>
    <p:sldId id="276" r:id="rId10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ema til typografi 2 - Markerin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til typografi 2 - Markerin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til typografi 1 - Marker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4719"/>
  </p:normalViewPr>
  <p:slideViewPr>
    <p:cSldViewPr snapToGrid="0" snapToObjects="1">
      <p:cViewPr varScale="1">
        <p:scale>
          <a:sx n="95" d="100"/>
          <a:sy n="95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13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75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65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87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511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3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78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83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579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519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81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59DE6-355F-5444-8888-68403D263E59}" type="datetimeFigureOut">
              <a:rPr lang="da-DK" smtClean="0"/>
              <a:t>12/08/2018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E9569-58D4-894A-973A-3202ACC8C16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47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AT 3.1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- at udvælge endelig sag og formulere problemformulering</a:t>
            </a:r>
          </a:p>
        </p:txBody>
      </p:sp>
    </p:spTree>
    <p:extLst>
      <p:ext uri="{BB962C8B-B14F-4D97-AF65-F5344CB8AC3E}">
        <p14:creationId xmlns:p14="http://schemas.microsoft.com/office/powerpoint/2010/main" val="393577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Mål med lektionen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At få indsnævret din foretrukne sag til en foreløbig problemformulering</a:t>
            </a:r>
          </a:p>
          <a:p>
            <a:r>
              <a:rPr lang="da-DK" dirty="0"/>
              <a:t>At få feedback på din foreløbige problemformulering</a:t>
            </a:r>
          </a:p>
          <a:p>
            <a:r>
              <a:rPr lang="da-DK" dirty="0"/>
              <a:t>At få hjælp til materialesøgning</a:t>
            </a:r>
          </a:p>
        </p:txBody>
      </p:sp>
      <p:pic>
        <p:nvPicPr>
          <p:cNvPr id="2050" name="Picture 2" descr="Billedresultat for white man animation pro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890" y="3652959"/>
            <a:ext cx="2490910" cy="217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5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13.30-14.00: Arbejde i klasserne med problemformuleringer</a:t>
            </a:r>
          </a:p>
          <a:p>
            <a:r>
              <a:rPr lang="da-DK" dirty="0"/>
              <a:t>14.00-…: Mulighed for faglig vejledning i kantinen eller arbejde i klasselokalerne f.eks. i udarbejdelse af problemformulering, materialesøgning, valg af sag,… </a:t>
            </a:r>
          </a:p>
          <a:p>
            <a:r>
              <a:rPr lang="da-DK" dirty="0"/>
              <a:t>Inden I går hjem vælges sag og fag i </a:t>
            </a:r>
            <a:r>
              <a:rPr lang="da-DK" dirty="0" err="1"/>
              <a:t>Ludus</a:t>
            </a:r>
            <a:br>
              <a:rPr lang="da-DK" dirty="0"/>
            </a:br>
            <a:r>
              <a:rPr lang="da-DK" dirty="0"/>
              <a:t>(husk at skrive i bemærkningsfeltet, hvis I arbejder i grupper)</a:t>
            </a:r>
          </a:p>
        </p:txBody>
      </p:sp>
      <p:pic>
        <p:nvPicPr>
          <p:cNvPr id="3074" name="Picture 2" descr="Billedresultat for white man animation pro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908" y="62341"/>
            <a:ext cx="1843550" cy="210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8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Feedback og inspiration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Runde i grupper:</a:t>
            </a:r>
            <a:br>
              <a:rPr lang="da-DK" dirty="0"/>
            </a:br>
            <a:r>
              <a:rPr lang="da-DK" dirty="0"/>
              <a:t>Hvad er din sag/dit problem?</a:t>
            </a:r>
            <a:br>
              <a:rPr lang="da-DK" dirty="0"/>
            </a:br>
            <a:r>
              <a:rPr lang="da-DK" dirty="0"/>
              <a:t>Hvor langt er du kommet?</a:t>
            </a:r>
            <a:br>
              <a:rPr lang="da-DK" dirty="0"/>
            </a:br>
            <a:r>
              <a:rPr lang="da-DK" dirty="0"/>
              <a:t>Hvad er din største udfordring?</a:t>
            </a:r>
            <a:br>
              <a:rPr lang="da-DK" dirty="0"/>
            </a:br>
            <a:r>
              <a:rPr lang="da-DK" dirty="0"/>
              <a:t>Hvordan kommer du videre?</a:t>
            </a:r>
            <a:br>
              <a:rPr lang="da-DK" dirty="0"/>
            </a:br>
            <a:r>
              <a:rPr lang="da-DK" dirty="0"/>
              <a:t>Hvem får du hjælp af?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1026" name="Picture 2" descr="Billedresultat for white man ani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967" y="3620354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85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Problemformulering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4885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dirty="0"/>
              <a:t>Arbejdet med at udforme problemformuleringen foregår typisk ad flere omgange og bliver mere og mere præcist, efterhånden som man går i dybden med sit emne.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er en fordel, hvis man er i stand til at formulere sin problemformulering som et </a:t>
            </a:r>
            <a:r>
              <a:rPr lang="da-DK" i="1" dirty="0"/>
              <a:t>spørgsmål</a:t>
            </a:r>
            <a:r>
              <a:rPr lang="da-DK" dirty="0"/>
              <a:t>, man gerne vil have svar på, eller som et </a:t>
            </a:r>
            <a:r>
              <a:rPr lang="da-DK" i="1" dirty="0"/>
              <a:t>statement</a:t>
            </a:r>
            <a:r>
              <a:rPr lang="da-DK" dirty="0"/>
              <a:t>, man vil forholde sig til.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Problemformuleringen afgrænser det mål, projektet skal nå - eller det problem, projektet skal løse. Det kan fx være</a:t>
            </a:r>
          </a:p>
          <a:p>
            <a:r>
              <a:rPr lang="da-DK" dirty="0"/>
              <a:t>noget, man undrer sig over</a:t>
            </a:r>
          </a:p>
          <a:p>
            <a:r>
              <a:rPr lang="da-DK" dirty="0"/>
              <a:t>en konflikt mellem standpunkter eller handlinger</a:t>
            </a:r>
          </a:p>
          <a:p>
            <a:r>
              <a:rPr lang="da-DK" dirty="0"/>
              <a:t>en regel eller fordom, man synes burde ændres</a:t>
            </a:r>
          </a:p>
          <a:p>
            <a:r>
              <a:rPr lang="da-DK" dirty="0"/>
              <a:t>noget, man kunne tænke sig at blive klogere på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44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Problemformulering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/>
              <a:t>En problemformulering skal være kort og præcis. Den skal fokusere på den sag, man har valgt at arbejde med. Når man udarbejder sin problemformulering, skal man være opmærksom på:</a:t>
            </a:r>
          </a:p>
          <a:p>
            <a:r>
              <a:rPr lang="da-DK" dirty="0"/>
              <a:t>Er sagen tilstrækkeligt præcist formuleret?</a:t>
            </a:r>
          </a:p>
          <a:p>
            <a:r>
              <a:rPr lang="da-DK" dirty="0"/>
              <a:t>Lægger problemformuleringen op til, at man skal bruge begge sine fag og metoder?</a:t>
            </a:r>
          </a:p>
          <a:p>
            <a:r>
              <a:rPr lang="da-DK" dirty="0"/>
              <a:t>Giver problemformuleringen mulighed for at arbejde med problemstillinger på forskellige taksonomiske niveauer?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Pas på med problemformuleringer, der er</a:t>
            </a:r>
          </a:p>
          <a:p>
            <a:r>
              <a:rPr lang="da-DK" dirty="0"/>
              <a:t>rene dispositioner</a:t>
            </a:r>
          </a:p>
          <a:p>
            <a:r>
              <a:rPr lang="da-DK" dirty="0"/>
              <a:t>opbygget efter (Blooms) taksonomiske niveauer</a:t>
            </a:r>
          </a:p>
          <a:p>
            <a:r>
              <a:rPr lang="da-DK" dirty="0"/>
              <a:t>for brede og </a:t>
            </a:r>
            <a:r>
              <a:rPr lang="da-DK" dirty="0" err="1"/>
              <a:t>uspecifikke</a:t>
            </a:r>
            <a:endParaRPr lang="da-DK" dirty="0"/>
          </a:p>
          <a:p>
            <a:r>
              <a:rPr lang="da-DK" dirty="0"/>
              <a:t>uden fokus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Kilde: https://at.systime.dk/index.php?id=490</a:t>
            </a:r>
          </a:p>
          <a:p>
            <a:endParaRPr lang="da-DK" dirty="0"/>
          </a:p>
          <a:p>
            <a:endParaRPr lang="da-DK" dirty="0"/>
          </a:p>
        </p:txBody>
      </p:sp>
      <p:pic>
        <p:nvPicPr>
          <p:cNvPr id="4098" name="Picture 2" descr="Relateret bill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883" y="3845596"/>
            <a:ext cx="3429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13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Problemformulering - eksempler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5549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400" b="1" dirty="0"/>
              <a:t>Eksempel 1</a:t>
            </a:r>
            <a:endParaRPr lang="da-DK" sz="1400" dirty="0"/>
          </a:p>
          <a:p>
            <a:pPr marL="0" indent="0">
              <a:buNone/>
            </a:pPr>
            <a:r>
              <a:rPr lang="da-DK" sz="1400" dirty="0"/>
              <a:t>Hvilke forandringer i landbrugsstrukturen og hvilke kemiske opdagelser skabte forudsætningerne for den danske smørproduktions succes?</a:t>
            </a:r>
          </a:p>
          <a:p>
            <a:pPr marL="0" indent="0">
              <a:buNone/>
            </a:pPr>
            <a:endParaRPr lang="da-DK" sz="1400" b="1" dirty="0"/>
          </a:p>
          <a:p>
            <a:pPr marL="0" indent="0">
              <a:buNone/>
            </a:pPr>
            <a:r>
              <a:rPr lang="da-DK" sz="1400" b="1" dirty="0"/>
              <a:t>Eksempel 2</a:t>
            </a:r>
            <a:endParaRPr lang="da-DK" sz="1400" dirty="0"/>
          </a:p>
          <a:p>
            <a:pPr marL="0" indent="0">
              <a:buNone/>
            </a:pPr>
            <a:r>
              <a:rPr lang="da-DK" sz="1400" dirty="0"/>
              <a:t>Hvordan bliver kemividenskaben overført til industrien, og hvilken rolle får den kemiske forskning på længere sigt? </a:t>
            </a:r>
          </a:p>
          <a:p>
            <a:pPr marL="0" indent="0">
              <a:buNone/>
            </a:pPr>
            <a:endParaRPr lang="da-DK" sz="1400" b="1" dirty="0"/>
          </a:p>
          <a:p>
            <a:pPr marL="0" indent="0">
              <a:buNone/>
            </a:pPr>
            <a:r>
              <a:rPr lang="da-DK" sz="1400" b="1" dirty="0"/>
              <a:t>Eksempel 3</a:t>
            </a:r>
            <a:endParaRPr lang="da-DK" sz="1400" dirty="0"/>
          </a:p>
          <a:p>
            <a:pPr marL="0" indent="0">
              <a:buNone/>
            </a:pPr>
            <a:r>
              <a:rPr lang="da-DK" sz="1400" dirty="0"/>
              <a:t>Hvorfor lykkedes det for amerikanerne at sende en mand til månen?</a:t>
            </a:r>
          </a:p>
          <a:p>
            <a:pPr marL="0" indent="0">
              <a:buNone/>
            </a:pPr>
            <a:endParaRPr lang="da-DK" sz="1400" b="1" dirty="0"/>
          </a:p>
          <a:p>
            <a:pPr marL="0" indent="0">
              <a:buNone/>
            </a:pPr>
            <a:r>
              <a:rPr lang="da-DK" sz="1400" b="1" dirty="0"/>
              <a:t>Eksempel 4</a:t>
            </a:r>
          </a:p>
          <a:p>
            <a:pPr marL="0" indent="0">
              <a:buNone/>
            </a:pPr>
            <a:r>
              <a:rPr lang="da-DK" sz="1400" dirty="0"/>
              <a:t>Hvorledes vil det være muligt at rense luften fra en grisestald på økonomisk og miljømæssig ansvarlig måde?</a:t>
            </a:r>
          </a:p>
        </p:txBody>
      </p:sp>
    </p:spTree>
    <p:extLst>
      <p:ext uri="{BB962C8B-B14F-4D97-AF65-F5344CB8AC3E}">
        <p14:creationId xmlns:p14="http://schemas.microsoft.com/office/powerpoint/2010/main" val="64808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Lav din egen problemformulering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b="1" dirty="0"/>
              <a:t>Tips og tricks:</a:t>
            </a:r>
            <a:endParaRPr lang="da-DK" dirty="0"/>
          </a:p>
          <a:p>
            <a:r>
              <a:rPr lang="da-DK" dirty="0"/>
              <a:t>For at få opstillet en problemformulering, som kommer i dybden, er det en god ide at starte dit spørgsmål med fx HVORFOR eller HVORDAN.</a:t>
            </a:r>
          </a:p>
          <a:p>
            <a:r>
              <a:rPr lang="da-DK" dirty="0"/>
              <a:t>Lad ”alternativ” indgå i din problemformulering.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VIGTIGT: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Opgaveformuleringen beder dig om at ”undersøge en sag”. Her er det vigtigt, at du analyserer og fortolker/vurderer og ikke bare redegør.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Giv hinanden konstruktiv feedback i grupper</a:t>
            </a:r>
          </a:p>
        </p:txBody>
      </p:sp>
      <p:pic>
        <p:nvPicPr>
          <p:cNvPr id="5122" name="Picture 2" descr="Relateret bille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16" y="4728461"/>
            <a:ext cx="2016956" cy="201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16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Muligheder (14.00-)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8" y="1289625"/>
            <a:ext cx="8229600" cy="5216683"/>
          </a:xfrm>
        </p:spPr>
        <p:txBody>
          <a:bodyPr>
            <a:normAutofit fontScale="92500"/>
          </a:bodyPr>
          <a:lstStyle/>
          <a:p>
            <a:r>
              <a:rPr lang="da-DK" dirty="0"/>
              <a:t>Vejledning i kantinen (sparring med faglærere)</a:t>
            </a:r>
          </a:p>
          <a:p>
            <a:r>
              <a:rPr lang="da-DK" dirty="0"/>
              <a:t>Bliv her og arbejd med problemformuleringen</a:t>
            </a:r>
          </a:p>
          <a:p>
            <a:r>
              <a:rPr lang="da-DK" dirty="0"/>
              <a:t>Hvem er tilstede i kantinen: </a:t>
            </a:r>
          </a:p>
          <a:p>
            <a:endParaRPr lang="da-DK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br>
              <a:rPr lang="da-DK" dirty="0"/>
            </a:b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I skal vælge sag og fag i </a:t>
            </a:r>
            <a:r>
              <a:rPr lang="da-DK" dirty="0" err="1"/>
              <a:t>Ludus</a:t>
            </a:r>
            <a:r>
              <a:rPr lang="da-DK" dirty="0"/>
              <a:t> senest fredag kl. 9.45 </a:t>
            </a:r>
          </a:p>
          <a:p>
            <a:pPr marL="0" indent="0">
              <a:buNone/>
            </a:pPr>
            <a:endParaRPr lang="da-DK" sz="2400" dirty="0"/>
          </a:p>
          <a:p>
            <a:endParaRPr lang="da-DK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03761"/>
              </p:ext>
            </p:extLst>
          </p:nvPr>
        </p:nvGraphicFramePr>
        <p:xfrm>
          <a:off x="566053" y="3235251"/>
          <a:ext cx="8120745" cy="20624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693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PS (</a:t>
                      </a:r>
                      <a:r>
                        <a:rPr lang="da-DK" sz="1600" dirty="0" err="1"/>
                        <a:t>mu</a:t>
                      </a:r>
                      <a:r>
                        <a:rPr lang="da-DK" sz="1600" dirty="0"/>
                        <a:t> og 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JD (hi, ol og la)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TL (da og </a:t>
                      </a:r>
                      <a:r>
                        <a:rPr lang="da-DK" sz="1600" dirty="0" err="1"/>
                        <a:t>me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RY (re, ol og 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HR (ty og 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TR (</a:t>
                      </a:r>
                      <a:r>
                        <a:rPr lang="da-DK" sz="1600" dirty="0" err="1"/>
                        <a:t>sa</a:t>
                      </a:r>
                      <a:r>
                        <a:rPr lang="da-DK" sz="1600" dirty="0"/>
                        <a:t>, in, </a:t>
                      </a:r>
                      <a:r>
                        <a:rPr lang="da-DK" sz="1600" dirty="0" err="1"/>
                        <a:t>eø</a:t>
                      </a:r>
                      <a:r>
                        <a:rPr lang="da-DK" sz="1600" dirty="0"/>
                        <a:t> og 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MT (en</a:t>
                      </a:r>
                      <a:r>
                        <a:rPr lang="da-DK" sz="1600" baseline="0" dirty="0"/>
                        <a:t> og ps)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RY (ol, re og 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SH (</a:t>
                      </a:r>
                      <a:r>
                        <a:rPr lang="da-DK" sz="1600" dirty="0" err="1"/>
                        <a:t>sa</a:t>
                      </a:r>
                      <a:r>
                        <a:rPr lang="da-DK" sz="1600" dirty="0"/>
                        <a:t> og </a:t>
                      </a:r>
                      <a:r>
                        <a:rPr lang="da-DK" sz="1600" dirty="0" err="1"/>
                        <a:t>eø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DA (da og id)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LA (hi, in og 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MW (en og 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JR (</a:t>
                      </a:r>
                      <a:r>
                        <a:rPr lang="da-DK" sz="1600" dirty="0" err="1"/>
                        <a:t>sa</a:t>
                      </a:r>
                      <a:r>
                        <a:rPr lang="da-DK" sz="1600" dirty="0"/>
                        <a:t> og hi)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OL (da og </a:t>
                      </a:r>
                      <a:r>
                        <a:rPr lang="da-DK" sz="1600" dirty="0" err="1"/>
                        <a:t>fi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MK (da og </a:t>
                      </a:r>
                      <a:r>
                        <a:rPr lang="da-DK" sz="1600" dirty="0" err="1"/>
                        <a:t>me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LH (bi og 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NS (</a:t>
                      </a:r>
                      <a:r>
                        <a:rPr lang="da-DK" sz="1600" dirty="0" err="1"/>
                        <a:t>sa</a:t>
                      </a:r>
                      <a:r>
                        <a:rPr lang="da-DK" sz="1600" dirty="0"/>
                        <a:t> og 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NA (fy og ma)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DY (ma og </a:t>
                      </a:r>
                      <a:r>
                        <a:rPr lang="da-DK" sz="1600" dirty="0" err="1"/>
                        <a:t>ke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MS (fy og </a:t>
                      </a:r>
                      <a:r>
                        <a:rPr lang="da-DK" sz="1600" dirty="0" err="1"/>
                        <a:t>ke</a:t>
                      </a:r>
                      <a:r>
                        <a:rPr lang="da-DK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DG (fr, </a:t>
                      </a:r>
                      <a:r>
                        <a:rPr lang="da-DK" sz="1600" dirty="0" err="1"/>
                        <a:t>sp</a:t>
                      </a:r>
                      <a:r>
                        <a:rPr lang="da-DK" sz="1600" dirty="0"/>
                        <a:t> og 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JU (da, </a:t>
                      </a:r>
                      <a:r>
                        <a:rPr lang="da-DK" sz="1600" dirty="0" err="1"/>
                        <a:t>bk</a:t>
                      </a:r>
                      <a:r>
                        <a:rPr lang="da-DK" sz="1600" baseline="0" dirty="0"/>
                        <a:t> og de)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MJ (ma</a:t>
                      </a:r>
                      <a:r>
                        <a:rPr lang="da-DK" sz="1600" baseline="0" dirty="0"/>
                        <a:t> og </a:t>
                      </a:r>
                      <a:r>
                        <a:rPr lang="da-DK" sz="1600" baseline="0" dirty="0" err="1"/>
                        <a:t>sa</a:t>
                      </a:r>
                      <a:r>
                        <a:rPr lang="da-DK" sz="1600" baseline="0" dirty="0"/>
                        <a:t>)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503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46744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6128</TotalTime>
  <Words>584</Words>
  <Application>Microsoft Macintosh PowerPoint</Application>
  <PresentationFormat>Skærmshow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Kontortema</vt:lpstr>
      <vt:lpstr>AT 3.1</vt:lpstr>
      <vt:lpstr>Mål med lektionen</vt:lpstr>
      <vt:lpstr>Tidsplan</vt:lpstr>
      <vt:lpstr>Feedback og inspiration</vt:lpstr>
      <vt:lpstr>Problemformulering</vt:lpstr>
      <vt:lpstr>Problemformulering</vt:lpstr>
      <vt:lpstr>Problemformulering - eksempler</vt:lpstr>
      <vt:lpstr>Lav din egen problemformulering</vt:lpstr>
      <vt:lpstr>Muligheder (14.00-)</vt:lpstr>
    </vt:vector>
  </TitlesOfParts>
  <Company>Aarhus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3.2</dc:title>
  <dc:creator>Morten Junget</dc:creator>
  <cp:lastModifiedBy>Morten Trampedach Junget (MJ | ASG)</cp:lastModifiedBy>
  <cp:revision>30</cp:revision>
  <dcterms:created xsi:type="dcterms:W3CDTF">2015-01-22T19:32:51Z</dcterms:created>
  <dcterms:modified xsi:type="dcterms:W3CDTF">2018-08-12T10:37:29Z</dcterms:modified>
</cp:coreProperties>
</file>