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3" r:id="rId1"/>
  </p:sldMasterIdLst>
  <p:notesMasterIdLst>
    <p:notesMasterId r:id="rId17"/>
  </p:notesMasterIdLst>
  <p:sldIdLst>
    <p:sldId id="256" r:id="rId2"/>
    <p:sldId id="257" r:id="rId3"/>
    <p:sldId id="265" r:id="rId4"/>
    <p:sldId id="268" r:id="rId5"/>
    <p:sldId id="278" r:id="rId6"/>
    <p:sldId id="271" r:id="rId7"/>
    <p:sldId id="272" r:id="rId8"/>
    <p:sldId id="269" r:id="rId9"/>
    <p:sldId id="273" r:id="rId10"/>
    <p:sldId id="270" r:id="rId11"/>
    <p:sldId id="267" r:id="rId12"/>
    <p:sldId id="276" r:id="rId13"/>
    <p:sldId id="274" r:id="rId14"/>
    <p:sldId id="275"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D0C79-E8F6-4335-8890-F3B675FCAEEE}" type="datetimeFigureOut">
              <a:rPr lang="da-DK" smtClean="0"/>
              <a:t>17-03-2023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EF3B13-9C47-420D-B701-DED51B8BEB4A}" type="slidenum">
              <a:rPr lang="da-DK" smtClean="0"/>
              <a:t>‹nr.›</a:t>
            </a:fld>
            <a:endParaRPr lang="da-DK"/>
          </a:p>
        </p:txBody>
      </p:sp>
    </p:spTree>
    <p:extLst>
      <p:ext uri="{BB962C8B-B14F-4D97-AF65-F5344CB8AC3E}">
        <p14:creationId xmlns:p14="http://schemas.microsoft.com/office/powerpoint/2010/main" val="292006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a-DK"/>
              <a:t>Klik for at redigere titeltypografien i masteren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3/17/2023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20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3/17/2023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97624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3/17/2023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1572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2081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3E5059C3-6A89-4494-99FF-5A4D6FFD50EB}" type="datetimeFigureOut">
              <a:rPr lang="en-US" smtClean="0"/>
              <a:t>3/17/2023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28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3/17/2023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8172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Content Placeholder 3"/>
          <p:cNvSpPr>
            <a:spLocks noGrp="1"/>
          </p:cNvSpPr>
          <p:nvPr>
            <p:ph sz="half" idx="2"/>
          </p:nvPr>
        </p:nvSpPr>
        <p:spPr>
          <a:xfrm>
            <a:off x="109728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Content Placeholder 5"/>
          <p:cNvSpPr>
            <a:spLocks noGrp="1"/>
          </p:cNvSpPr>
          <p:nvPr>
            <p:ph sz="quarter" idx="4"/>
          </p:nvPr>
        </p:nvSpPr>
        <p:spPr>
          <a:xfrm>
            <a:off x="621792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3/17/2023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87292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3/17/2023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13789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D9284-D300-4297-87F7-E791DCC15DB1}" type="datetimeFigureOut">
              <a:rPr lang="en-US" smtClean="0"/>
              <a:t>3/17/2023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06850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a-DK"/>
              <a:t>Klik for at redigere titeltypografien i masteren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D525BB-DA17-4BA0-B3C8-3AC3ABC827E6}" type="datetimeFigureOut">
              <a:rPr lang="en-US" smtClean="0"/>
              <a:t>3/17/2023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‹nr.›</a:t>
            </a:fld>
            <a:endParaRPr lang="en-US" dirty="0"/>
          </a:p>
        </p:txBody>
      </p:sp>
    </p:spTree>
    <p:extLst>
      <p:ext uri="{BB962C8B-B14F-4D97-AF65-F5344CB8AC3E}">
        <p14:creationId xmlns:p14="http://schemas.microsoft.com/office/powerpoint/2010/main" val="356187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p:txBody>
          <a:bodyPr/>
          <a:lstStyle/>
          <a:p>
            <a:fld id="{B16C4C9A-3960-41CF-A4E9-2A8FB932454B}" type="datetimeFigureOut">
              <a:rPr lang="en-US" smtClean="0"/>
              <a:t>3/17/2023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89251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BC1C18-307B-4F68-A007-B5B542270E8D}" type="datetimeFigureOut">
              <a:rPr lang="en-US" smtClean="0"/>
              <a:t>3/17/2023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810764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etproever.dk/"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arhusstatsgymnasium.dk/forside/minileksik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itteraturlisteautomaten.dk/" TargetMode="External"/><Relationship Id="rId2" Type="http://schemas.openxmlformats.org/officeDocument/2006/relationships/hyperlink" Target="https://www.aarhusstatsgymnasium.dk/forside/minileksikon/litteraturliste" TargetMode="External"/><Relationship Id="rId1" Type="http://schemas.openxmlformats.org/officeDocument/2006/relationships/slideLayout" Target="../slideLayouts/slideLayout2.xml"/><Relationship Id="rId4" Type="http://schemas.openxmlformats.org/officeDocument/2006/relationships/hyperlink" Target="https://litteraturlistegenerator.d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arhusstatsgymnasium.dk/forside/minileksikon/citat" TargetMode="External"/><Relationship Id="rId2" Type="http://schemas.openxmlformats.org/officeDocument/2006/relationships/hyperlink" Target="https://www.aarhusstatsgymnasium.dk/forside/minileksikon/litteraturhenvisning/fodno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Når du skal skrive SRP</a:t>
            </a:r>
          </a:p>
        </p:txBody>
      </p:sp>
      <p:sp>
        <p:nvSpPr>
          <p:cNvPr id="3" name="Undertitel 2"/>
          <p:cNvSpPr>
            <a:spLocks noGrp="1"/>
          </p:cNvSpPr>
          <p:nvPr>
            <p:ph type="subTitle" idx="1"/>
          </p:nvPr>
        </p:nvSpPr>
        <p:spPr/>
        <p:txBody>
          <a:bodyPr/>
          <a:lstStyle/>
          <a:p>
            <a:r>
              <a:rPr lang="da-DK" dirty="0"/>
              <a:t>Indledende bemærkninger og formalia</a:t>
            </a:r>
          </a:p>
        </p:txBody>
      </p:sp>
    </p:spTree>
    <p:extLst>
      <p:ext uri="{BB962C8B-B14F-4D97-AF65-F5344CB8AC3E}">
        <p14:creationId xmlns:p14="http://schemas.microsoft.com/office/powerpoint/2010/main" val="316597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#7</a:t>
            </a:r>
          </a:p>
        </p:txBody>
      </p:sp>
      <p:sp>
        <p:nvSpPr>
          <p:cNvPr id="3" name="Pladsholder til indhold 2"/>
          <p:cNvSpPr>
            <a:spLocks noGrp="1"/>
          </p:cNvSpPr>
          <p:nvPr>
            <p:ph idx="1"/>
          </p:nvPr>
        </p:nvSpPr>
        <p:spPr>
          <a:xfrm>
            <a:off x="1097280" y="2009573"/>
            <a:ext cx="9075636" cy="4178163"/>
          </a:xfrm>
        </p:spPr>
        <p:txBody>
          <a:bodyPr>
            <a:normAutofit/>
          </a:bodyPr>
          <a:lstStyle/>
          <a:p>
            <a:r>
              <a:rPr lang="da-DK" dirty="0"/>
              <a:t>Fremmedsprog</a:t>
            </a:r>
          </a:p>
          <a:p>
            <a:pPr lvl="1"/>
            <a:r>
              <a:rPr lang="da-DK" dirty="0"/>
              <a:t>Ved studieretningsprojekter, hvori et eller flere fremmedsprog indgår, skal en del af det anvendte materiale være på de(t) fremmede sprog. </a:t>
            </a:r>
          </a:p>
          <a:p>
            <a:r>
              <a:rPr lang="da-DK" dirty="0"/>
              <a:t>Kunstneriske fag eller innovative løsninger</a:t>
            </a:r>
          </a:p>
          <a:p>
            <a:pPr lvl="1"/>
            <a:r>
              <a:rPr lang="da-DK" dirty="0"/>
              <a:t>En del af det anvendte materiale kan være et selvproduceret produkt </a:t>
            </a:r>
          </a:p>
          <a:p>
            <a:r>
              <a:rPr lang="da-DK" dirty="0"/>
              <a:t>Basale videnskabsteoretiske eller metodiske overvejelser</a:t>
            </a:r>
          </a:p>
          <a:p>
            <a:pPr lvl="1"/>
            <a:r>
              <a:rPr lang="da-DK" dirty="0"/>
              <a:t>Der er ikke krav til at disse er en del af det skriftlige produkt, men det er en mulighed for du kan skrive et kortere afsnit med overvejelser om de metoder, der er brugt i forbindelse med udarbejdelsen af projektet eller fx i indledningen at gøre opmærksom på, hvorfor nogle metoder er valgt frem for andre. </a:t>
            </a:r>
          </a:p>
        </p:txBody>
      </p:sp>
    </p:spTree>
    <p:extLst>
      <p:ext uri="{BB962C8B-B14F-4D97-AF65-F5344CB8AC3E}">
        <p14:creationId xmlns:p14="http://schemas.microsoft.com/office/powerpoint/2010/main" val="163329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0734" y="359505"/>
            <a:ext cx="3854528" cy="1278466"/>
          </a:xfrm>
        </p:spPr>
        <p:txBody>
          <a:bodyPr>
            <a:normAutofit/>
          </a:bodyPr>
          <a:lstStyle/>
          <a:p>
            <a:r>
              <a:rPr lang="da-DK" sz="3200" dirty="0"/>
              <a:t>Tidsplan</a:t>
            </a:r>
          </a:p>
        </p:txBody>
      </p:sp>
      <p:sp>
        <p:nvSpPr>
          <p:cNvPr id="3" name="Pladsholder til indhold 2"/>
          <p:cNvSpPr>
            <a:spLocks noGrp="1"/>
          </p:cNvSpPr>
          <p:nvPr>
            <p:ph idx="1"/>
          </p:nvPr>
        </p:nvSpPr>
        <p:spPr/>
        <p:txBody>
          <a:bodyPr/>
          <a:lstStyle/>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5" name="Pladsholder til tekst 4"/>
          <p:cNvSpPr>
            <a:spLocks noGrp="1"/>
          </p:cNvSpPr>
          <p:nvPr>
            <p:ph type="body" sz="half" idx="2"/>
          </p:nvPr>
        </p:nvSpPr>
        <p:spPr>
          <a:xfrm>
            <a:off x="736326" y="1856946"/>
            <a:ext cx="2664361" cy="2386397"/>
          </a:xfrm>
        </p:spPr>
        <p:txBody>
          <a:bodyPr/>
          <a:lstStyle/>
          <a:p>
            <a:r>
              <a:rPr lang="da-DK" dirty="0"/>
              <a:t>Lav en tidsplan, så du har overblik over din tid. Brug belønninger, så du har noget at arbejde henimod. </a:t>
            </a:r>
          </a:p>
          <a:p>
            <a:endParaRPr lang="da-DK" dirty="0"/>
          </a:p>
        </p:txBody>
      </p:sp>
      <p:pic>
        <p:nvPicPr>
          <p:cNvPr id="7" name="Billede 6">
            <a:extLst>
              <a:ext uri="{FF2B5EF4-FFF2-40B4-BE49-F238E27FC236}">
                <a16:creationId xmlns:a16="http://schemas.microsoft.com/office/drawing/2014/main" id="{4E5FEDFF-4A0E-6A94-2503-D50162595635}"/>
              </a:ext>
            </a:extLst>
          </p:cNvPr>
          <p:cNvPicPr>
            <a:picLocks noChangeAspect="1"/>
          </p:cNvPicPr>
          <p:nvPr/>
        </p:nvPicPr>
        <p:blipFill>
          <a:blip r:embed="rId2"/>
          <a:stretch>
            <a:fillRect/>
          </a:stretch>
        </p:blipFill>
        <p:spPr>
          <a:xfrm>
            <a:off x="4468601" y="252412"/>
            <a:ext cx="7200900" cy="6353175"/>
          </a:xfrm>
          <a:prstGeom prst="rect">
            <a:avLst/>
          </a:prstGeom>
        </p:spPr>
      </p:pic>
    </p:spTree>
    <p:extLst>
      <p:ext uri="{BB962C8B-B14F-4D97-AF65-F5344CB8AC3E}">
        <p14:creationId xmlns:p14="http://schemas.microsoft.com/office/powerpoint/2010/main" val="368008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CCEB3E-2466-460D-BC9B-C413E8277B61}"/>
              </a:ext>
            </a:extLst>
          </p:cNvPr>
          <p:cNvSpPr>
            <a:spLocks noGrp="1"/>
          </p:cNvSpPr>
          <p:nvPr>
            <p:ph type="title"/>
          </p:nvPr>
        </p:nvSpPr>
        <p:spPr/>
        <p:txBody>
          <a:bodyPr/>
          <a:lstStyle/>
          <a:p>
            <a:r>
              <a:rPr lang="da-DK" dirty="0" err="1"/>
              <a:t>Netprøver</a:t>
            </a:r>
            <a:endParaRPr lang="da-DK" dirty="0"/>
          </a:p>
        </p:txBody>
      </p:sp>
      <p:sp>
        <p:nvSpPr>
          <p:cNvPr id="5" name="Rektangel 4">
            <a:extLst>
              <a:ext uri="{FF2B5EF4-FFF2-40B4-BE49-F238E27FC236}">
                <a16:creationId xmlns:a16="http://schemas.microsoft.com/office/drawing/2014/main" id="{F934D04A-04E6-48AA-8870-6560831221CE}"/>
              </a:ext>
            </a:extLst>
          </p:cNvPr>
          <p:cNvSpPr/>
          <p:nvPr/>
        </p:nvSpPr>
        <p:spPr>
          <a:xfrm>
            <a:off x="1097280" y="1771095"/>
            <a:ext cx="7951761" cy="1200329"/>
          </a:xfrm>
          <a:prstGeom prst="rect">
            <a:avLst/>
          </a:prstGeom>
        </p:spPr>
        <p:txBody>
          <a:bodyPr wrap="square">
            <a:spAutoFit/>
          </a:bodyPr>
          <a:lstStyle/>
          <a:p>
            <a:r>
              <a:rPr lang="da-DK" dirty="0"/>
              <a:t>Opgaveformuleringerne offentliggøres i netprøver.dk og </a:t>
            </a:r>
            <a:r>
              <a:rPr lang="da-DK" dirty="0" err="1"/>
              <a:t>SRP’erne</a:t>
            </a:r>
            <a:r>
              <a:rPr lang="da-DK" dirty="0"/>
              <a:t> skal afleveres i netprøver.dk. Login til </a:t>
            </a:r>
            <a:r>
              <a:rPr lang="da-DK" dirty="0">
                <a:hlinkClick r:id="rId2"/>
              </a:rPr>
              <a:t>netprøver.dk</a:t>
            </a:r>
            <a:r>
              <a:rPr lang="da-DK" dirty="0"/>
              <a:t> er UNI-login.</a:t>
            </a:r>
          </a:p>
          <a:p>
            <a:endParaRPr lang="da-DK" dirty="0"/>
          </a:p>
          <a:p>
            <a:r>
              <a:rPr lang="da-DK" dirty="0"/>
              <a:t>Hvis en e-mail tilknyttes, får man en kvittering for aflevering på mail.:</a:t>
            </a:r>
          </a:p>
        </p:txBody>
      </p:sp>
      <p:pic>
        <p:nvPicPr>
          <p:cNvPr id="6" name="Billede 5">
            <a:extLst>
              <a:ext uri="{FF2B5EF4-FFF2-40B4-BE49-F238E27FC236}">
                <a16:creationId xmlns:a16="http://schemas.microsoft.com/office/drawing/2014/main" id="{5A472CF4-4BFA-464B-8346-26F2605B6605}"/>
              </a:ext>
            </a:extLst>
          </p:cNvPr>
          <p:cNvPicPr>
            <a:picLocks noChangeAspect="1"/>
          </p:cNvPicPr>
          <p:nvPr/>
        </p:nvPicPr>
        <p:blipFill>
          <a:blip r:embed="rId3"/>
          <a:stretch>
            <a:fillRect/>
          </a:stretch>
        </p:blipFill>
        <p:spPr>
          <a:xfrm>
            <a:off x="2187217" y="3608209"/>
            <a:ext cx="2037240" cy="1953403"/>
          </a:xfrm>
          <a:prstGeom prst="rect">
            <a:avLst/>
          </a:prstGeom>
        </p:spPr>
      </p:pic>
      <p:pic>
        <p:nvPicPr>
          <p:cNvPr id="7" name="Billede 6">
            <a:extLst>
              <a:ext uri="{FF2B5EF4-FFF2-40B4-BE49-F238E27FC236}">
                <a16:creationId xmlns:a16="http://schemas.microsoft.com/office/drawing/2014/main" id="{F502DA48-27BF-442E-A1EB-F9B6E7E8A923}"/>
              </a:ext>
            </a:extLst>
          </p:cNvPr>
          <p:cNvPicPr>
            <a:picLocks noChangeAspect="1"/>
          </p:cNvPicPr>
          <p:nvPr/>
        </p:nvPicPr>
        <p:blipFill>
          <a:blip r:embed="rId4"/>
          <a:stretch>
            <a:fillRect/>
          </a:stretch>
        </p:blipFill>
        <p:spPr>
          <a:xfrm>
            <a:off x="5718533" y="3302103"/>
            <a:ext cx="3533624" cy="2878133"/>
          </a:xfrm>
          <a:prstGeom prst="rect">
            <a:avLst/>
          </a:prstGeom>
        </p:spPr>
      </p:pic>
      <p:sp>
        <p:nvSpPr>
          <p:cNvPr id="8" name="Pil: højre 7">
            <a:extLst>
              <a:ext uri="{FF2B5EF4-FFF2-40B4-BE49-F238E27FC236}">
                <a16:creationId xmlns:a16="http://schemas.microsoft.com/office/drawing/2014/main" id="{373CB707-2093-4690-B399-C173C228F6EB}"/>
              </a:ext>
            </a:extLst>
          </p:cNvPr>
          <p:cNvSpPr/>
          <p:nvPr/>
        </p:nvSpPr>
        <p:spPr>
          <a:xfrm>
            <a:off x="4412202" y="5157927"/>
            <a:ext cx="1118586" cy="1420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241074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57CC14F-C10D-4034-847A-C11B22C58A70}"/>
              </a:ext>
            </a:extLst>
          </p:cNvPr>
          <p:cNvSpPr>
            <a:spLocks noGrp="1"/>
          </p:cNvSpPr>
          <p:nvPr>
            <p:ph type="title"/>
          </p:nvPr>
        </p:nvSpPr>
        <p:spPr/>
        <p:txBody>
          <a:bodyPr/>
          <a:lstStyle/>
          <a:p>
            <a:r>
              <a:rPr lang="da-DK" dirty="0"/>
              <a:t>Aflevering</a:t>
            </a:r>
          </a:p>
        </p:txBody>
      </p:sp>
      <p:sp>
        <p:nvSpPr>
          <p:cNvPr id="6" name="Pladsholder til indhold 5">
            <a:extLst>
              <a:ext uri="{FF2B5EF4-FFF2-40B4-BE49-F238E27FC236}">
                <a16:creationId xmlns:a16="http://schemas.microsoft.com/office/drawing/2014/main" id="{84D5B024-61C6-41ED-AAF0-B80BCCC4B865}"/>
              </a:ext>
            </a:extLst>
          </p:cNvPr>
          <p:cNvSpPr>
            <a:spLocks noGrp="1"/>
          </p:cNvSpPr>
          <p:nvPr>
            <p:ph sz="half" idx="1"/>
          </p:nvPr>
        </p:nvSpPr>
        <p:spPr>
          <a:xfrm>
            <a:off x="1097280" y="2142833"/>
            <a:ext cx="8596668" cy="3880772"/>
          </a:xfrm>
        </p:spPr>
        <p:txBody>
          <a:bodyPr>
            <a:normAutofit/>
          </a:bodyPr>
          <a:lstStyle/>
          <a:p>
            <a:r>
              <a:rPr lang="da-DK" dirty="0"/>
              <a:t>Studieretningsprojektet skal afleveres i netprøver.dk. </a:t>
            </a:r>
          </a:p>
          <a:p>
            <a:r>
              <a:rPr lang="da-DK" dirty="0"/>
              <a:t>Hele projektet skal samles til </a:t>
            </a:r>
            <a:r>
              <a:rPr lang="da-DK" b="1" dirty="0"/>
              <a:t>én </a:t>
            </a:r>
            <a:r>
              <a:rPr lang="da-DK" dirty="0"/>
              <a:t>pdf-fil. Det er kun hvis du har bilag, der ikke kan omdannes til pdf, at du må aflevere det som ekstramateriale.</a:t>
            </a:r>
          </a:p>
          <a:p>
            <a:r>
              <a:rPr lang="da-DK" dirty="0"/>
              <a:t>Dit projekt skal indeholde: forside, resume, indholdsfortegnelse, indledning, hoveddelen, konklusion, litteraturliste og evt. nummererede bilag. </a:t>
            </a:r>
          </a:p>
          <a:p>
            <a:r>
              <a:rPr lang="da-DK" dirty="0"/>
              <a:t>Frist for aflevering er </a:t>
            </a:r>
            <a:r>
              <a:rPr lang="da-DK" b="1" dirty="0"/>
              <a:t>torsdag d. 30. marts kl. 16.00.</a:t>
            </a:r>
          </a:p>
          <a:p>
            <a:endParaRPr lang="da-DK" dirty="0"/>
          </a:p>
        </p:txBody>
      </p:sp>
    </p:spTree>
    <p:extLst>
      <p:ext uri="{BB962C8B-B14F-4D97-AF65-F5344CB8AC3E}">
        <p14:creationId xmlns:p14="http://schemas.microsoft.com/office/powerpoint/2010/main" val="388223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AF8C93-C04B-4F08-AA0F-B62B86DA0578}"/>
              </a:ext>
            </a:extLst>
          </p:cNvPr>
          <p:cNvSpPr>
            <a:spLocks noGrp="1"/>
          </p:cNvSpPr>
          <p:nvPr>
            <p:ph type="title"/>
          </p:nvPr>
        </p:nvSpPr>
        <p:spPr/>
        <p:txBody>
          <a:bodyPr/>
          <a:lstStyle/>
          <a:p>
            <a:r>
              <a:rPr lang="da-DK" dirty="0"/>
              <a:t>Hvordan ser det ud i </a:t>
            </a:r>
            <a:r>
              <a:rPr lang="da-DK" dirty="0" err="1"/>
              <a:t>netprøver</a:t>
            </a:r>
            <a:r>
              <a:rPr lang="da-DK" dirty="0"/>
              <a:t>?</a:t>
            </a:r>
          </a:p>
        </p:txBody>
      </p:sp>
      <p:pic>
        <p:nvPicPr>
          <p:cNvPr id="5" name="Pladsholder til indhold 3">
            <a:extLst>
              <a:ext uri="{FF2B5EF4-FFF2-40B4-BE49-F238E27FC236}">
                <a16:creationId xmlns:a16="http://schemas.microsoft.com/office/drawing/2014/main" id="{155EA9EF-D7BC-4D5C-A74C-92C896CE33D9}"/>
              </a:ext>
            </a:extLst>
          </p:cNvPr>
          <p:cNvPicPr>
            <a:picLocks noChangeAspect="1"/>
          </p:cNvPicPr>
          <p:nvPr/>
        </p:nvPicPr>
        <p:blipFill>
          <a:blip r:embed="rId2"/>
          <a:stretch>
            <a:fillRect/>
          </a:stretch>
        </p:blipFill>
        <p:spPr>
          <a:xfrm>
            <a:off x="1348687" y="1883088"/>
            <a:ext cx="8552324" cy="3071322"/>
          </a:xfrm>
          <a:prstGeom prst="rect">
            <a:avLst/>
          </a:prstGeom>
        </p:spPr>
      </p:pic>
      <p:pic>
        <p:nvPicPr>
          <p:cNvPr id="6" name="Billede 5">
            <a:extLst>
              <a:ext uri="{FF2B5EF4-FFF2-40B4-BE49-F238E27FC236}">
                <a16:creationId xmlns:a16="http://schemas.microsoft.com/office/drawing/2014/main" id="{39B78B51-F94F-49D8-BCD2-5D4FBC4E0C4B}"/>
              </a:ext>
            </a:extLst>
          </p:cNvPr>
          <p:cNvPicPr>
            <a:picLocks noChangeAspect="1"/>
          </p:cNvPicPr>
          <p:nvPr/>
        </p:nvPicPr>
        <p:blipFill>
          <a:blip r:embed="rId3"/>
          <a:stretch>
            <a:fillRect/>
          </a:stretch>
        </p:blipFill>
        <p:spPr>
          <a:xfrm>
            <a:off x="8133465" y="4264429"/>
            <a:ext cx="3335587" cy="2010554"/>
          </a:xfrm>
          <a:prstGeom prst="rect">
            <a:avLst/>
          </a:prstGeom>
        </p:spPr>
      </p:pic>
      <p:sp>
        <p:nvSpPr>
          <p:cNvPr id="7" name="Tekstfelt 6">
            <a:extLst>
              <a:ext uri="{FF2B5EF4-FFF2-40B4-BE49-F238E27FC236}">
                <a16:creationId xmlns:a16="http://schemas.microsoft.com/office/drawing/2014/main" id="{9B77C268-22D2-4CC7-AD98-C2F0939D890F}"/>
              </a:ext>
            </a:extLst>
          </p:cNvPr>
          <p:cNvSpPr txBox="1"/>
          <p:nvPr/>
        </p:nvSpPr>
        <p:spPr>
          <a:xfrm>
            <a:off x="4936703" y="5100139"/>
            <a:ext cx="3350029" cy="923330"/>
          </a:xfrm>
          <a:prstGeom prst="rect">
            <a:avLst/>
          </a:prstGeom>
          <a:noFill/>
        </p:spPr>
        <p:txBody>
          <a:bodyPr wrap="square" rtlCol="0">
            <a:spAutoFit/>
          </a:bodyPr>
          <a:lstStyle/>
          <a:p>
            <a:r>
              <a:rPr lang="da-DK" dirty="0"/>
              <a:t>Du har først afleveret når det grønne flueben kommer på skærmen. </a:t>
            </a:r>
          </a:p>
        </p:txBody>
      </p:sp>
    </p:spTree>
    <p:extLst>
      <p:ext uri="{BB962C8B-B14F-4D97-AF65-F5344CB8AC3E}">
        <p14:creationId xmlns:p14="http://schemas.microsoft.com/office/powerpoint/2010/main" val="146107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0AE5F7-E3F9-41CE-A16D-5729D6FF764F}"/>
              </a:ext>
            </a:extLst>
          </p:cNvPr>
          <p:cNvSpPr>
            <a:spLocks noGrp="1"/>
          </p:cNvSpPr>
          <p:nvPr>
            <p:ph type="title"/>
          </p:nvPr>
        </p:nvSpPr>
        <p:spPr/>
        <p:txBody>
          <a:bodyPr/>
          <a:lstStyle/>
          <a:p>
            <a:r>
              <a:rPr lang="da-DK" dirty="0"/>
              <a:t>Kan man…</a:t>
            </a:r>
          </a:p>
        </p:txBody>
      </p:sp>
      <p:sp>
        <p:nvSpPr>
          <p:cNvPr id="3" name="Pladsholder til indhold 2">
            <a:extLst>
              <a:ext uri="{FF2B5EF4-FFF2-40B4-BE49-F238E27FC236}">
                <a16:creationId xmlns:a16="http://schemas.microsoft.com/office/drawing/2014/main" id="{8C399894-049F-4B6E-8DC6-983B87B55525}"/>
              </a:ext>
            </a:extLst>
          </p:cNvPr>
          <p:cNvSpPr>
            <a:spLocks noGrp="1"/>
          </p:cNvSpPr>
          <p:nvPr>
            <p:ph sz="half" idx="1"/>
          </p:nvPr>
        </p:nvSpPr>
        <p:spPr>
          <a:xfrm>
            <a:off x="1097280" y="1974158"/>
            <a:ext cx="8679730" cy="3880772"/>
          </a:xfrm>
        </p:spPr>
        <p:txBody>
          <a:bodyPr>
            <a:normAutofit/>
          </a:bodyPr>
          <a:lstStyle/>
          <a:p>
            <a:r>
              <a:rPr lang="da-DK" dirty="0"/>
              <a:t>… </a:t>
            </a:r>
            <a:r>
              <a:rPr lang="da-DK" b="1" dirty="0"/>
              <a:t>få udsættelse, hvis man bliver syg?</a:t>
            </a:r>
            <a:br>
              <a:rPr lang="da-DK" dirty="0"/>
            </a:br>
            <a:r>
              <a:rPr lang="da-DK" dirty="0"/>
              <a:t>Hvis du bliver syg i skriveperioden og derfor får svært ved at blive færdig skal du kontakte MG. Man kan godt få udsættelse mod fremvisning af lægeerklæring.</a:t>
            </a:r>
          </a:p>
          <a:p>
            <a:endParaRPr lang="da-DK" dirty="0"/>
          </a:p>
          <a:p>
            <a:r>
              <a:rPr lang="da-DK" dirty="0"/>
              <a:t>… </a:t>
            </a:r>
            <a:r>
              <a:rPr lang="da-DK" b="1" dirty="0"/>
              <a:t>aflevere før tid?</a:t>
            </a:r>
            <a:br>
              <a:rPr lang="da-DK" dirty="0"/>
            </a:br>
            <a:r>
              <a:rPr lang="da-DK" dirty="0"/>
              <a:t>Ja, det kan man godt. Det er vigtigt, at du er tilgængelig på telefon fra kl. 16-17.30 d. 30. </a:t>
            </a:r>
            <a:r>
              <a:rPr lang="da-DK"/>
              <a:t>marts, </a:t>
            </a:r>
            <a:r>
              <a:rPr lang="da-DK" dirty="0"/>
              <a:t>da vi ringer til dig, hvis der er noget i vejen med din SRP.</a:t>
            </a:r>
          </a:p>
          <a:p>
            <a:endParaRPr lang="da-DK" dirty="0"/>
          </a:p>
          <a:p>
            <a:r>
              <a:rPr lang="da-DK" dirty="0"/>
              <a:t>…</a:t>
            </a:r>
            <a:r>
              <a:rPr lang="da-DK" b="1" dirty="0"/>
              <a:t>aflevere efter kl. 16?</a:t>
            </a:r>
            <a:br>
              <a:rPr lang="da-DK" dirty="0"/>
            </a:br>
            <a:r>
              <a:rPr lang="da-DK" dirty="0"/>
              <a:t>Nej, det kan man ikke. Upload filen i god tid før kl. 16. Hvis du får tekniske problemer, så kontakt MG.</a:t>
            </a:r>
          </a:p>
          <a:p>
            <a:endParaRPr lang="da-DK" dirty="0"/>
          </a:p>
        </p:txBody>
      </p:sp>
    </p:spTree>
    <p:extLst>
      <p:ext uri="{BB962C8B-B14F-4D97-AF65-F5344CB8AC3E}">
        <p14:creationId xmlns:p14="http://schemas.microsoft.com/office/powerpoint/2010/main" val="307043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68301" y="151902"/>
            <a:ext cx="10058400" cy="1450757"/>
          </a:xfrm>
        </p:spPr>
        <p:txBody>
          <a:bodyPr/>
          <a:lstStyle/>
          <a:p>
            <a:r>
              <a:rPr lang="da-DK" dirty="0"/>
              <a:t>Sådan kommer du i gang</a:t>
            </a:r>
          </a:p>
        </p:txBody>
      </p:sp>
      <p:sp>
        <p:nvSpPr>
          <p:cNvPr id="3" name="Pladsholder til indhold 2"/>
          <p:cNvSpPr>
            <a:spLocks noGrp="1"/>
          </p:cNvSpPr>
          <p:nvPr>
            <p:ph idx="1"/>
          </p:nvPr>
        </p:nvSpPr>
        <p:spPr>
          <a:xfrm>
            <a:off x="1317523" y="1860111"/>
            <a:ext cx="7648924" cy="4778476"/>
          </a:xfrm>
        </p:spPr>
        <p:txBody>
          <a:bodyPr>
            <a:normAutofit/>
          </a:bodyPr>
          <a:lstStyle/>
          <a:p>
            <a:r>
              <a:rPr lang="da-DK" dirty="0"/>
              <a:t>Det vigtigste er, at du kommer i gang</a:t>
            </a:r>
          </a:p>
          <a:p>
            <a:r>
              <a:rPr lang="da-DK" dirty="0"/>
              <a:t>Drop perfektionen fra begyndelsen af – intet er perfekt og slet ikke i starten</a:t>
            </a:r>
          </a:p>
          <a:p>
            <a:r>
              <a:rPr lang="da-DK" dirty="0"/>
              <a:t>Begynd med en foreløbig indholdsfortegnelse</a:t>
            </a:r>
          </a:p>
          <a:p>
            <a:pPr lvl="1"/>
            <a:r>
              <a:rPr lang="da-DK" dirty="0"/>
              <a:t>Brug opgavens hoveddele (resumé, redegørelse, analyse, diskussion/vurdering konklusion) som overskrifter i et udkast</a:t>
            </a:r>
          </a:p>
          <a:p>
            <a:pPr lvl="1"/>
            <a:r>
              <a:rPr lang="da-DK" dirty="0"/>
              <a:t>Indholdsfortegnelsen skaber overblik</a:t>
            </a:r>
          </a:p>
          <a:p>
            <a:pPr lvl="1"/>
            <a:r>
              <a:rPr lang="da-DK" dirty="0"/>
              <a:t>Marker områder, som du allerede nu kan begynde at skrive på og andre, der må parkeres</a:t>
            </a:r>
          </a:p>
          <a:p>
            <a:pPr lvl="1"/>
            <a:r>
              <a:rPr lang="da-DK" dirty="0"/>
              <a:t>Indholdsfortegnelsen er dynamisk og er først færdig, når </a:t>
            </a:r>
            <a:r>
              <a:rPr lang="da-DK" dirty="0" err="1"/>
              <a:t>SRP’en</a:t>
            </a:r>
            <a:r>
              <a:rPr lang="da-DK" dirty="0"/>
              <a:t> er</a:t>
            </a:r>
          </a:p>
          <a:p>
            <a:pPr lvl="1"/>
            <a:r>
              <a:rPr lang="da-DK" dirty="0"/>
              <a:t>Undgå for mange rettelser i starten – et tomt papir er værre en end tekst med fejl</a:t>
            </a:r>
          </a:p>
        </p:txBody>
      </p:sp>
    </p:spTree>
    <p:extLst>
      <p:ext uri="{BB962C8B-B14F-4D97-AF65-F5344CB8AC3E}">
        <p14:creationId xmlns:p14="http://schemas.microsoft.com/office/powerpoint/2010/main" val="419909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Skrivestrategier</a:t>
            </a:r>
          </a:p>
        </p:txBody>
      </p:sp>
      <p:sp>
        <p:nvSpPr>
          <p:cNvPr id="3" name="Pladsholder til indhold 2"/>
          <p:cNvSpPr>
            <a:spLocks noGrp="1"/>
          </p:cNvSpPr>
          <p:nvPr>
            <p:ph idx="1"/>
          </p:nvPr>
        </p:nvSpPr>
        <p:spPr>
          <a:xfrm>
            <a:off x="1329264" y="1991032"/>
            <a:ext cx="9223120" cy="4866968"/>
          </a:xfrm>
        </p:spPr>
        <p:txBody>
          <a:bodyPr>
            <a:normAutofit/>
          </a:bodyPr>
          <a:lstStyle/>
          <a:p>
            <a:r>
              <a:rPr lang="da-DK" u="sng" dirty="0"/>
              <a:t>Strategi 1: Skriv løs – skriv rundt i opgaven</a:t>
            </a:r>
          </a:p>
          <a:p>
            <a:pPr lvl="1"/>
            <a:r>
              <a:rPr lang="da-DK" dirty="0"/>
              <a:t>Begynd med et afsnit, som du har styr på</a:t>
            </a:r>
          </a:p>
          <a:p>
            <a:pPr lvl="1"/>
            <a:r>
              <a:rPr lang="da-DK" dirty="0"/>
              <a:t>Undervejs får du typisk ideer til andre afsnit</a:t>
            </a:r>
          </a:p>
          <a:p>
            <a:pPr lvl="1"/>
            <a:r>
              <a:rPr lang="da-DK" dirty="0"/>
              <a:t>Skriv på det afsnit, hvor du fik ideer til – noter ideerne ned</a:t>
            </a:r>
          </a:p>
          <a:p>
            <a:pPr lvl="1"/>
            <a:r>
              <a:rPr lang="da-DK" dirty="0"/>
              <a:t>Mindre ufærdige tekststykker er helt i orden</a:t>
            </a:r>
          </a:p>
          <a:p>
            <a:r>
              <a:rPr lang="da-DK" u="sng" dirty="0"/>
              <a:t>Strategi 2: Fra A til Å</a:t>
            </a:r>
          </a:p>
          <a:p>
            <a:pPr lvl="1"/>
            <a:r>
              <a:rPr lang="da-DK" dirty="0"/>
              <a:t>Skriv en foreløbig og langt fra færdig indledning. Kom herunder ind på:</a:t>
            </a:r>
          </a:p>
          <a:p>
            <a:pPr lvl="2"/>
            <a:r>
              <a:rPr lang="da-DK" dirty="0"/>
              <a:t>Projektets struktur</a:t>
            </a:r>
          </a:p>
          <a:p>
            <a:pPr lvl="2"/>
            <a:r>
              <a:rPr lang="da-DK" dirty="0"/>
              <a:t>Faglig motivation</a:t>
            </a:r>
          </a:p>
          <a:p>
            <a:pPr lvl="1"/>
            <a:r>
              <a:rPr lang="da-DK" dirty="0"/>
              <a:t>Skriv derefter opgaven kronologisk</a:t>
            </a:r>
          </a:p>
        </p:txBody>
      </p:sp>
    </p:spTree>
    <p:extLst>
      <p:ext uri="{BB962C8B-B14F-4D97-AF65-F5344CB8AC3E}">
        <p14:creationId xmlns:p14="http://schemas.microsoft.com/office/powerpoint/2010/main" val="200809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5662" y="598909"/>
            <a:ext cx="9900675" cy="943895"/>
          </a:xfrm>
        </p:spPr>
        <p:txBody>
          <a:bodyPr>
            <a:normAutofit/>
          </a:bodyPr>
          <a:lstStyle/>
          <a:p>
            <a:r>
              <a:rPr lang="da-DK" dirty="0"/>
              <a:t>Formalia – selve det skriftlige produkt #1</a:t>
            </a:r>
          </a:p>
        </p:txBody>
      </p:sp>
      <p:sp>
        <p:nvSpPr>
          <p:cNvPr id="3" name="Pladsholder til indhold 2"/>
          <p:cNvSpPr>
            <a:spLocks noGrp="1"/>
          </p:cNvSpPr>
          <p:nvPr>
            <p:ph idx="1"/>
          </p:nvPr>
        </p:nvSpPr>
        <p:spPr>
          <a:xfrm>
            <a:off x="440324" y="1912945"/>
            <a:ext cx="11119232" cy="5122608"/>
          </a:xfrm>
        </p:spPr>
        <p:txBody>
          <a:bodyPr>
            <a:normAutofit/>
          </a:bodyPr>
          <a:lstStyle/>
          <a:p>
            <a:r>
              <a:rPr lang="da-DK" sz="2500" dirty="0"/>
              <a:t>Brug minileksikonet: </a:t>
            </a:r>
            <a:r>
              <a:rPr lang="da-DK" sz="2500" dirty="0">
                <a:hlinkClick r:id="rId2"/>
              </a:rPr>
              <a:t>https://www.aarhusstatsgymnasium.dk/forside/minileksikon</a:t>
            </a:r>
            <a:endParaRPr lang="da-DK" sz="2500" dirty="0"/>
          </a:p>
          <a:p>
            <a:endParaRPr lang="da-DK" sz="2500" dirty="0"/>
          </a:p>
          <a:p>
            <a:endParaRPr lang="da-DK" dirty="0"/>
          </a:p>
        </p:txBody>
      </p:sp>
      <p:pic>
        <p:nvPicPr>
          <p:cNvPr id="4" name="Billede 3">
            <a:extLst>
              <a:ext uri="{FF2B5EF4-FFF2-40B4-BE49-F238E27FC236}">
                <a16:creationId xmlns:a16="http://schemas.microsoft.com/office/drawing/2014/main" id="{F5DAF71E-6E83-4E2B-BB71-97A7270A16F6}"/>
              </a:ext>
            </a:extLst>
          </p:cNvPr>
          <p:cNvPicPr>
            <a:picLocks noChangeAspect="1"/>
          </p:cNvPicPr>
          <p:nvPr/>
        </p:nvPicPr>
        <p:blipFill>
          <a:blip r:embed="rId3"/>
          <a:stretch>
            <a:fillRect/>
          </a:stretch>
        </p:blipFill>
        <p:spPr>
          <a:xfrm>
            <a:off x="2163423" y="2518075"/>
            <a:ext cx="7673035" cy="3741016"/>
          </a:xfrm>
          <a:prstGeom prst="rect">
            <a:avLst/>
          </a:prstGeom>
        </p:spPr>
      </p:pic>
    </p:spTree>
    <p:extLst>
      <p:ext uri="{BB962C8B-B14F-4D97-AF65-F5344CB8AC3E}">
        <p14:creationId xmlns:p14="http://schemas.microsoft.com/office/powerpoint/2010/main" val="278693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BB9A3A-C1C8-4A96-BEBD-5EEC02F3E2A2}"/>
              </a:ext>
            </a:extLst>
          </p:cNvPr>
          <p:cNvSpPr>
            <a:spLocks noGrp="1"/>
          </p:cNvSpPr>
          <p:nvPr>
            <p:ph type="title"/>
          </p:nvPr>
        </p:nvSpPr>
        <p:spPr/>
        <p:txBody>
          <a:bodyPr/>
          <a:lstStyle/>
          <a:p>
            <a:r>
              <a:rPr lang="da-DK" dirty="0"/>
              <a:t>Formalia – selve det skriftlige produkt #2</a:t>
            </a:r>
          </a:p>
        </p:txBody>
      </p:sp>
      <p:sp>
        <p:nvSpPr>
          <p:cNvPr id="3" name="Pladsholder til indhold 2">
            <a:extLst>
              <a:ext uri="{FF2B5EF4-FFF2-40B4-BE49-F238E27FC236}">
                <a16:creationId xmlns:a16="http://schemas.microsoft.com/office/drawing/2014/main" id="{D3C1935C-442E-43A9-A22F-8BB63166C51F}"/>
              </a:ext>
            </a:extLst>
          </p:cNvPr>
          <p:cNvSpPr>
            <a:spLocks noGrp="1"/>
          </p:cNvSpPr>
          <p:nvPr>
            <p:ph idx="1"/>
          </p:nvPr>
        </p:nvSpPr>
        <p:spPr/>
        <p:txBody>
          <a:bodyPr>
            <a:normAutofit/>
          </a:bodyPr>
          <a:lstStyle/>
          <a:p>
            <a:r>
              <a:rPr lang="da-DK" sz="2500" dirty="0"/>
              <a:t>Opbygning</a:t>
            </a:r>
          </a:p>
          <a:p>
            <a:pPr lvl="1"/>
            <a:r>
              <a:rPr lang="da-DK" sz="2300" dirty="0"/>
              <a:t>Forside</a:t>
            </a:r>
          </a:p>
          <a:p>
            <a:pPr lvl="2"/>
            <a:r>
              <a:rPr lang="da-DK" sz="2300" dirty="0"/>
              <a:t>Der er ingen krav til indholdet på forsiden, men den kan fx indeholde navn, klasse, fag og lærere og opgaveformulering</a:t>
            </a:r>
          </a:p>
          <a:p>
            <a:pPr lvl="1"/>
            <a:r>
              <a:rPr lang="da-DK" sz="2300" dirty="0"/>
              <a:t>Resumé</a:t>
            </a:r>
          </a:p>
          <a:p>
            <a:pPr lvl="2"/>
            <a:r>
              <a:rPr lang="da-DK" sz="2300" dirty="0"/>
              <a:t>Skal indeholde en præsentation af projektets problemstilling, de væsentligste resultater og konklusioner. Resumeet placeres inden indholdsfortegnelsen. Det skal skrives på dansk og være 10-20 linjer.</a:t>
            </a:r>
          </a:p>
          <a:p>
            <a:pPr lvl="1"/>
            <a:r>
              <a:rPr lang="da-DK" sz="2300" dirty="0"/>
              <a:t>Indholdsfortegnelse</a:t>
            </a:r>
          </a:p>
          <a:p>
            <a:pPr lvl="2"/>
            <a:r>
              <a:rPr lang="da-DK" sz="2300" dirty="0"/>
              <a:t>Henviser til de enkelte afsnit og deres overskrifter. Siderne skal nummereres og svare til indholdsfortegnelsen. </a:t>
            </a:r>
            <a:endParaRPr lang="da-DK" dirty="0"/>
          </a:p>
        </p:txBody>
      </p:sp>
    </p:spTree>
    <p:extLst>
      <p:ext uri="{BB962C8B-B14F-4D97-AF65-F5344CB8AC3E}">
        <p14:creationId xmlns:p14="http://schemas.microsoft.com/office/powerpoint/2010/main" val="7770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#3</a:t>
            </a:r>
          </a:p>
        </p:txBody>
      </p:sp>
      <p:sp>
        <p:nvSpPr>
          <p:cNvPr id="3" name="Pladsholder til indhold 2"/>
          <p:cNvSpPr>
            <a:spLocks noGrp="1"/>
          </p:cNvSpPr>
          <p:nvPr>
            <p:ph idx="1"/>
          </p:nvPr>
        </p:nvSpPr>
        <p:spPr>
          <a:xfrm>
            <a:off x="1174239" y="2165101"/>
            <a:ext cx="9173958" cy="3472219"/>
          </a:xfrm>
        </p:spPr>
        <p:txBody>
          <a:bodyPr>
            <a:normAutofit/>
          </a:bodyPr>
          <a:lstStyle/>
          <a:p>
            <a:pPr lvl="1"/>
            <a:r>
              <a:rPr lang="da-DK" sz="2300" dirty="0"/>
              <a:t>Hovedafsnit</a:t>
            </a:r>
          </a:p>
          <a:p>
            <a:pPr lvl="2"/>
            <a:r>
              <a:rPr lang="da-DK" sz="2300" dirty="0"/>
              <a:t>Analyse, vurdering, diskussion, sammenligning, perspektivering mm. Disse afsnit indeholder selve fremstillingen af emnet og er derfor den del af opgave, der fylder mest. Du skal inddele stoffet i afsnit og give hvert afsnit en passende overskrift.</a:t>
            </a:r>
          </a:p>
          <a:p>
            <a:pPr lvl="1"/>
            <a:r>
              <a:rPr lang="da-DK" sz="2300" dirty="0"/>
              <a:t>Konklusion/sammenfatning</a:t>
            </a:r>
          </a:p>
          <a:p>
            <a:pPr lvl="2"/>
            <a:r>
              <a:rPr lang="da-DK" sz="2300" dirty="0"/>
              <a:t>Indeholder en sammenfatning af de vigtigste elementer i opgaven og svarer på problemformuleringen. Man skal kunne læse indledning og konklusion/sammenfatning </a:t>
            </a:r>
          </a:p>
          <a:p>
            <a:endParaRPr lang="da-DK" dirty="0"/>
          </a:p>
        </p:txBody>
      </p:sp>
    </p:spTree>
    <p:extLst>
      <p:ext uri="{BB962C8B-B14F-4D97-AF65-F5344CB8AC3E}">
        <p14:creationId xmlns:p14="http://schemas.microsoft.com/office/powerpoint/2010/main" val="20572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#4</a:t>
            </a:r>
          </a:p>
        </p:txBody>
      </p:sp>
      <p:sp>
        <p:nvSpPr>
          <p:cNvPr id="3" name="Pladsholder til indhold 2"/>
          <p:cNvSpPr>
            <a:spLocks noGrp="1"/>
          </p:cNvSpPr>
          <p:nvPr>
            <p:ph idx="1"/>
          </p:nvPr>
        </p:nvSpPr>
        <p:spPr>
          <a:xfrm>
            <a:off x="1097279" y="1829824"/>
            <a:ext cx="9697967" cy="4326652"/>
          </a:xfrm>
        </p:spPr>
        <p:txBody>
          <a:bodyPr>
            <a:normAutofit/>
          </a:bodyPr>
          <a:lstStyle/>
          <a:p>
            <a:pPr lvl="1"/>
            <a:r>
              <a:rPr lang="da-DK" sz="2300" dirty="0"/>
              <a:t>Litteraturliste</a:t>
            </a:r>
          </a:p>
          <a:p>
            <a:pPr lvl="2"/>
            <a:r>
              <a:rPr lang="da-DK" sz="2300" dirty="0"/>
              <a:t>Bagest i opgaven skal der findes en litteraturliste, alfabetisk opstillet efter forfatterens efternavn, hvis der er en forfatter – ellers efter titlen. </a:t>
            </a:r>
          </a:p>
          <a:p>
            <a:pPr lvl="2"/>
            <a:r>
              <a:rPr lang="da-DK" sz="2300" dirty="0"/>
              <a:t>Se regler på hjemmesiden: </a:t>
            </a:r>
            <a:r>
              <a:rPr lang="da-DK" sz="2300" dirty="0">
                <a:hlinkClick r:id="rId2"/>
              </a:rPr>
              <a:t>https://www.aarhusstatsgymnasium.dk/forside/minileksikon/litteraturliste</a:t>
            </a:r>
            <a:endParaRPr lang="da-DK" sz="2300" dirty="0"/>
          </a:p>
          <a:p>
            <a:pPr lvl="2"/>
            <a:r>
              <a:rPr lang="da-DK" sz="2300" dirty="0"/>
              <a:t>Du kan også bruge en litteraturlistegenerator: </a:t>
            </a:r>
            <a:r>
              <a:rPr lang="da-DK" sz="2300" u="sng" dirty="0">
                <a:hlinkClick r:id="rId3"/>
              </a:rPr>
              <a:t>http://litteraturlisteautomaten.dk/</a:t>
            </a:r>
            <a:r>
              <a:rPr lang="da-DK" sz="2300" dirty="0"/>
              <a:t> eller</a:t>
            </a:r>
            <a:r>
              <a:rPr lang="da-DK" sz="2300" u="sng" dirty="0"/>
              <a:t> </a:t>
            </a:r>
            <a:r>
              <a:rPr lang="da-DK" sz="2400" dirty="0">
                <a:hlinkClick r:id="rId4"/>
              </a:rPr>
              <a:t>https://litteraturlistegenerator.dk/</a:t>
            </a:r>
            <a:endParaRPr lang="da-DK" sz="2300" dirty="0"/>
          </a:p>
          <a:p>
            <a:pPr lvl="1"/>
            <a:r>
              <a:rPr lang="da-DK" sz="2300" dirty="0"/>
              <a:t>Bilag</a:t>
            </a:r>
          </a:p>
          <a:p>
            <a:pPr lvl="2"/>
            <a:r>
              <a:rPr lang="da-DK" sz="2300" dirty="0"/>
              <a:t>Bilag anbringes sidst i opgaven efter litteraturlisten og tæller ikke med i opgavens omfang. Bilag skal nummereres. Oplysningerne i bilagene skal bruges i din besvarelse, ellers skal de ikke medtages.</a:t>
            </a:r>
          </a:p>
          <a:p>
            <a:endParaRPr lang="da-DK" dirty="0"/>
          </a:p>
        </p:txBody>
      </p:sp>
    </p:spTree>
    <p:extLst>
      <p:ext uri="{BB962C8B-B14F-4D97-AF65-F5344CB8AC3E}">
        <p14:creationId xmlns:p14="http://schemas.microsoft.com/office/powerpoint/2010/main" val="64855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#5</a:t>
            </a:r>
          </a:p>
        </p:txBody>
      </p:sp>
      <p:sp>
        <p:nvSpPr>
          <p:cNvPr id="3" name="Pladsholder til indhold 2"/>
          <p:cNvSpPr>
            <a:spLocks noGrp="1"/>
          </p:cNvSpPr>
          <p:nvPr>
            <p:ph idx="1"/>
          </p:nvPr>
        </p:nvSpPr>
        <p:spPr>
          <a:xfrm>
            <a:off x="1097280" y="1882497"/>
            <a:ext cx="9964297" cy="4207586"/>
          </a:xfrm>
        </p:spPr>
        <p:txBody>
          <a:bodyPr>
            <a:normAutofit/>
          </a:bodyPr>
          <a:lstStyle/>
          <a:p>
            <a:r>
              <a:rPr lang="da-DK" dirty="0"/>
              <a:t>Omfang</a:t>
            </a:r>
          </a:p>
          <a:p>
            <a:pPr lvl="1"/>
            <a:r>
              <a:rPr lang="da-DK" dirty="0"/>
              <a:t>15-20 normalsider (a’ 2400 tegn inkl. mellemrum).</a:t>
            </a:r>
          </a:p>
          <a:p>
            <a:pPr lvl="1"/>
            <a:r>
              <a:rPr lang="da-DK" dirty="0"/>
              <a:t>Forside, indholdsfortegnelse, noter, litteraturliste, figurer, tabeller og lignende materialer medregnes ikke i omfanget. Eventuelle bilag betragtes ikke som en del af det skriftlige produkt, der indgår i den samlede bedømmelse. </a:t>
            </a:r>
          </a:p>
          <a:p>
            <a:pPr lvl="1"/>
            <a:r>
              <a:rPr lang="da-DK" dirty="0"/>
              <a:t>Ved studieretningsprojekter, hvor det skriftlige produkt indeholder større mængder af symbolsprog, kan disse dele af besvarelsen opgøres ud fra deres omfang på de givne sider uden at tælle antal enheder.</a:t>
            </a:r>
          </a:p>
          <a:p>
            <a:pPr lvl="1"/>
            <a:r>
              <a:rPr lang="da-DK" dirty="0"/>
              <a:t>Resumeet medregnes i omfanget.</a:t>
            </a:r>
          </a:p>
        </p:txBody>
      </p:sp>
    </p:spTree>
    <p:extLst>
      <p:ext uri="{BB962C8B-B14F-4D97-AF65-F5344CB8AC3E}">
        <p14:creationId xmlns:p14="http://schemas.microsoft.com/office/powerpoint/2010/main" val="364308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2"/>
          <p:cNvSpPr txBox="1">
            <a:spLocks/>
          </p:cNvSpPr>
          <p:nvPr/>
        </p:nvSpPr>
        <p:spPr>
          <a:xfrm>
            <a:off x="1097280" y="1864310"/>
            <a:ext cx="9105133" cy="4110146"/>
          </a:xfrm>
          <a:prstGeom prst="rect">
            <a:avLst/>
          </a:prstGeom>
        </p:spPr>
        <p:txBody>
          <a:bodyPr vert="horz" lIns="91440" tIns="45720" rIns="91440" bIns="45720" rtlCol="0" anchor="ctr">
            <a:normAutofit lnSpcReduction="1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Clr>
                <a:schemeClr val="accent1"/>
              </a:buClr>
              <a:buNone/>
            </a:pPr>
            <a:r>
              <a:rPr lang="da-DK" dirty="0"/>
              <a:t>Fodnoter og litteraturhenvisninger</a:t>
            </a:r>
          </a:p>
          <a:p>
            <a:pPr lvl="1">
              <a:buClr>
                <a:schemeClr val="accent1"/>
              </a:buClr>
              <a:buFont typeface="Courier New" panose="02070309020205020404" pitchFamily="49" charset="0"/>
              <a:buChar char="o"/>
            </a:pPr>
            <a:r>
              <a:rPr lang="da-DK" dirty="0"/>
              <a:t>Det er vigtigt at dit projekt er veldokumenteret</a:t>
            </a:r>
          </a:p>
          <a:p>
            <a:pPr lvl="1">
              <a:buClr>
                <a:schemeClr val="accent1"/>
              </a:buClr>
              <a:buFont typeface="Courier New" panose="02070309020205020404" pitchFamily="49" charset="0"/>
              <a:buChar char="o"/>
            </a:pPr>
            <a:r>
              <a:rPr lang="da-DK" dirty="0"/>
              <a:t>Med noter fortæller du læseren, hvor du har dine oplysninger fra.</a:t>
            </a:r>
          </a:p>
          <a:p>
            <a:pPr lvl="1">
              <a:buClr>
                <a:schemeClr val="accent1"/>
              </a:buClr>
              <a:buFont typeface="Courier New" panose="02070309020205020404" pitchFamily="49" charset="0"/>
              <a:buChar char="o"/>
            </a:pPr>
            <a:r>
              <a:rPr lang="da-DK" dirty="0"/>
              <a:t>Se hjemmesiden: </a:t>
            </a:r>
            <a:r>
              <a:rPr lang="da-DK" dirty="0">
                <a:hlinkClick r:id="rId2"/>
              </a:rPr>
              <a:t>https://www.aarhusstatsgymnasium.dk/forside/minileksikon/litteraturhenvisning/fodnoter</a:t>
            </a:r>
            <a:endParaRPr lang="da-DK" dirty="0"/>
          </a:p>
          <a:p>
            <a:pPr marL="457200" lvl="1" indent="0">
              <a:buClr>
                <a:schemeClr val="accent1"/>
              </a:buClr>
              <a:buNone/>
            </a:pPr>
            <a:r>
              <a:rPr lang="da-DK" dirty="0"/>
              <a:t>Citat</a:t>
            </a:r>
          </a:p>
          <a:p>
            <a:pPr lvl="1">
              <a:buClr>
                <a:schemeClr val="accent1"/>
              </a:buClr>
              <a:buFont typeface="Courier New" panose="02070309020205020404" pitchFamily="49" charset="0"/>
              <a:buChar char="o"/>
            </a:pPr>
            <a:r>
              <a:rPr lang="da-DK" dirty="0"/>
              <a:t>Et citat kan have flere funktioner. Hvis du vælger at medtage et citat, er det vigtigt, at det bruges til noget. Det skal kommenteres og vurderes, ellers er det overflødigt.</a:t>
            </a:r>
          </a:p>
          <a:p>
            <a:pPr lvl="1">
              <a:buClr>
                <a:schemeClr val="accent1"/>
              </a:buClr>
              <a:buFont typeface="Courier New" panose="02070309020205020404" pitchFamily="49" charset="0"/>
              <a:buChar char="o"/>
            </a:pPr>
            <a:r>
              <a:rPr lang="da-DK" dirty="0"/>
              <a:t>Se hjemmesiden: </a:t>
            </a:r>
            <a:r>
              <a:rPr lang="da-DK" dirty="0">
                <a:hlinkClick r:id="rId3"/>
              </a:rPr>
              <a:t>https://www.aarhusstatsgymnasium.dk/forside/minileksikon/citat</a:t>
            </a:r>
            <a:endParaRPr lang="da-DK" dirty="0"/>
          </a:p>
        </p:txBody>
      </p:sp>
      <p:sp>
        <p:nvSpPr>
          <p:cNvPr id="6" name="Titel 1">
            <a:extLst>
              <a:ext uri="{FF2B5EF4-FFF2-40B4-BE49-F238E27FC236}">
                <a16:creationId xmlns:a16="http://schemas.microsoft.com/office/drawing/2014/main" id="{FECF6824-8C6E-4B83-830C-DBFCE38B680C}"/>
              </a:ext>
            </a:extLst>
          </p:cNvPr>
          <p:cNvSpPr>
            <a:spLocks noGrp="1"/>
          </p:cNvSpPr>
          <p:nvPr>
            <p:ph type="title"/>
          </p:nvPr>
        </p:nvSpPr>
        <p:spPr>
          <a:xfrm>
            <a:off x="1097280" y="286603"/>
            <a:ext cx="10058400" cy="1450757"/>
          </a:xfrm>
        </p:spPr>
        <p:txBody>
          <a:bodyPr/>
          <a:lstStyle/>
          <a:p>
            <a:r>
              <a:rPr lang="da-DK" dirty="0"/>
              <a:t>Formalia – selve det skriftlige produkt #6</a:t>
            </a:r>
          </a:p>
        </p:txBody>
      </p:sp>
    </p:spTree>
    <p:extLst>
      <p:ext uri="{BB962C8B-B14F-4D97-AF65-F5344CB8AC3E}">
        <p14:creationId xmlns:p14="http://schemas.microsoft.com/office/powerpoint/2010/main" val="2226035677"/>
      </p:ext>
    </p:extLst>
  </p:cSld>
  <p:clrMapOvr>
    <a:masterClrMapping/>
  </p:clrMapOvr>
</p:sld>
</file>

<file path=ppt/theme/theme1.xml><?xml version="1.0" encoding="utf-8"?>
<a:theme xmlns:a="http://schemas.openxmlformats.org/drawingml/2006/main" name="Retrospektiv">
  <a:themeElements>
    <a:clrScheme name="Retrospektiv">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834</TotalTime>
  <Words>1079</Words>
  <Application>Microsoft Office PowerPoint</Application>
  <PresentationFormat>Widescreen</PresentationFormat>
  <Paragraphs>88</Paragraphs>
  <Slides>15</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15</vt:i4>
      </vt:variant>
    </vt:vector>
  </HeadingPairs>
  <TitlesOfParts>
    <vt:vector size="20" baseType="lpstr">
      <vt:lpstr>Calibri</vt:lpstr>
      <vt:lpstr>Calibri Light</vt:lpstr>
      <vt:lpstr>Courier New</vt:lpstr>
      <vt:lpstr>Wingdings</vt:lpstr>
      <vt:lpstr>Retrospektiv</vt:lpstr>
      <vt:lpstr>Når du skal skrive SRP</vt:lpstr>
      <vt:lpstr>Sådan kommer du i gang</vt:lpstr>
      <vt:lpstr>Skrivestrategier</vt:lpstr>
      <vt:lpstr>Formalia – selve det skriftlige produkt #1</vt:lpstr>
      <vt:lpstr>Formalia – selve det skriftlige produkt #2</vt:lpstr>
      <vt:lpstr>Formalia – selve det skriftlige produkt #3</vt:lpstr>
      <vt:lpstr>Formalia – selve det skriftlige produkt #4</vt:lpstr>
      <vt:lpstr>Formalia – selve det skriftlige produkt #5</vt:lpstr>
      <vt:lpstr>Formalia – selve det skriftlige produkt #6</vt:lpstr>
      <vt:lpstr>Formalia – selve det skriftlige produkt #7</vt:lpstr>
      <vt:lpstr>Tidsplan</vt:lpstr>
      <vt:lpstr>Netprøver</vt:lpstr>
      <vt:lpstr>Aflevering</vt:lpstr>
      <vt:lpstr>Hvordan ser det ud i netprøver?</vt:lpstr>
      <vt:lpstr>Kan man…</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Når du skal skrive SRP</dc:title>
  <dc:creator>Anders Viborg (AD | ASG)</dc:creator>
  <cp:lastModifiedBy>Mona Gadegaard Pedersen (MG | ASG)</cp:lastModifiedBy>
  <cp:revision>37</cp:revision>
  <dcterms:created xsi:type="dcterms:W3CDTF">2019-11-13T20:59:01Z</dcterms:created>
  <dcterms:modified xsi:type="dcterms:W3CDTF">2023-03-17T07:49:33Z</dcterms:modified>
</cp:coreProperties>
</file>