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6056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110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131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1046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820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8487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01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84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29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260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79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A8B38-E122-4BE4-8443-31071B8F6FA7}" type="datetimeFigureOut">
              <a:rPr lang="da-DK" smtClean="0"/>
              <a:t>03-10-2025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2F285-7211-44F1-BAA8-8154BC3BB54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286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43237"/>
          </a:xfrm>
        </p:spPr>
        <p:txBody>
          <a:bodyPr>
            <a:normAutofit fontScale="90000"/>
          </a:bodyPr>
          <a:lstStyle/>
          <a:p>
            <a:r>
              <a:rPr lang="da-DK" dirty="0"/>
              <a:t>Problemformulering</a:t>
            </a:r>
            <a:br>
              <a:rPr lang="da-DK" dirty="0"/>
            </a:br>
            <a:r>
              <a:rPr lang="da-DK" dirty="0"/>
              <a:t>og </a:t>
            </a:r>
            <a:br>
              <a:rPr lang="da-DK" dirty="0"/>
            </a:br>
            <a:r>
              <a:rPr lang="da-DK" dirty="0"/>
              <a:t>forberedelse til vejledning</a:t>
            </a:r>
            <a:br>
              <a:rPr lang="da-DK" dirty="0"/>
            </a:br>
            <a:r>
              <a:rPr lang="da-DK" dirty="0"/>
              <a:t>#2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4368800"/>
            <a:ext cx="9144000" cy="889000"/>
          </a:xfrm>
        </p:spPr>
        <p:txBody>
          <a:bodyPr/>
          <a:lstStyle/>
          <a:p>
            <a:r>
              <a:rPr lang="da-DK" dirty="0"/>
              <a:t>SRP-vejledning mellem de individuelle vejledningsgange</a:t>
            </a:r>
          </a:p>
        </p:txBody>
      </p:sp>
    </p:spTree>
    <p:extLst>
      <p:ext uri="{BB962C8B-B14F-4D97-AF65-F5344CB8AC3E}">
        <p14:creationId xmlns:p14="http://schemas.microsoft.com/office/powerpoint/2010/main" val="394195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Det super-</a:t>
            </a:r>
            <a:r>
              <a:rPr lang="da-DK" dirty="0" err="1"/>
              <a:t>mega</a:t>
            </a:r>
            <a:r>
              <a:rPr lang="da-DK" dirty="0"/>
              <a:t>-overvigtigt…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… at I kommer videre mellem de to vejledningsgange – arbejd!!!</a:t>
            </a:r>
          </a:p>
          <a:p>
            <a:r>
              <a:rPr lang="da-DK" dirty="0"/>
              <a:t>… at I får udfyldt statusarket i god tid inden 2. vejledning (senest fredag 20/2 15:00 (vejledning tirsdag 24/2)</a:t>
            </a:r>
          </a:p>
          <a:p>
            <a:r>
              <a:rPr lang="da-DK" dirty="0"/>
              <a:t>… at I får vurderet, om I faktisk har brugbart materiale (og nok af det) til at lave den opgave, I forestiller jer – </a:t>
            </a:r>
            <a:r>
              <a:rPr lang="da-DK" u="sng" dirty="0"/>
              <a:t>læs/se/hør jeres materiale!</a:t>
            </a:r>
          </a:p>
          <a:p>
            <a:r>
              <a:rPr lang="da-DK" dirty="0"/>
              <a:t>… at I SKAFFER mere/andet materiale, hvis ovenstående punkt volder problemer </a:t>
            </a:r>
          </a:p>
        </p:txBody>
      </p:sp>
    </p:spTree>
    <p:extLst>
      <p:ext uri="{BB962C8B-B14F-4D97-AF65-F5344CB8AC3E}">
        <p14:creationId xmlns:p14="http://schemas.microsoft.com/office/powerpoint/2010/main" val="44335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Problemformulering – overordnet spørgsmål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det helt overordnet, du gerne vil undersøge i din opgave?</a:t>
            </a:r>
          </a:p>
          <a:p>
            <a:pPr lvl="1"/>
            <a:r>
              <a:rPr lang="da-DK" dirty="0"/>
              <a:t>Kan det formuleres som et spørgsmål?</a:t>
            </a:r>
          </a:p>
          <a:p>
            <a:pPr lvl="1"/>
            <a:r>
              <a:rPr lang="da-DK" dirty="0"/>
              <a:t>Prøv med forskellige spørgeord/-formuleringer: Hvordan, hvorfor, på hvilken måde osv.</a:t>
            </a:r>
          </a:p>
          <a:p>
            <a:pPr lvl="1"/>
            <a:r>
              <a:rPr lang="da-DK" dirty="0"/>
              <a:t>Kig på resten af problemformuleringen: Vær meget opmærksom på, om dit materiale og de måder, du har tænkt dig at undersøge materialet på, faktisk kan besvare det overordnede spørgsmål</a:t>
            </a:r>
          </a:p>
          <a:p>
            <a:pPr lvl="1"/>
            <a:r>
              <a:rPr lang="da-DK" dirty="0"/>
              <a:t>NB: Det ER ikke alle opgaver og alle fag, der lægger op til et overordnet spørgsmål. I opgaver med engelsk og dansk kan det fx ofte være bedre bare at tænke i en overskrift – men det ændrer ikke ved, at du skal overveje det øverste spørgsmål på denne side</a:t>
            </a:r>
          </a:p>
        </p:txBody>
      </p:sp>
    </p:spTree>
    <p:extLst>
      <p:ext uri="{BB962C8B-B14F-4D97-AF65-F5344CB8AC3E}">
        <p14:creationId xmlns:p14="http://schemas.microsoft.com/office/powerpoint/2010/main" val="474445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Materialer og metoder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 materialer forventes inddraget?</a:t>
            </a:r>
          </a:p>
          <a:p>
            <a:r>
              <a:rPr lang="da-DK" dirty="0"/>
              <a:t>Hvilke faglige metoder forventes anvendt?</a:t>
            </a:r>
          </a:p>
          <a:p>
            <a:pPr lvl="1"/>
            <a:r>
              <a:rPr lang="da-DK" dirty="0"/>
              <a:t>Tænk på konkret faglig behandling af materialet, ikke kun begrebspar!!! Overvej, hvordan I får vist konkret faglig kunnen, og hvordan den kunnen bidrager til den overordnede opgave</a:t>
            </a:r>
          </a:p>
          <a:p>
            <a:r>
              <a:rPr lang="da-DK" dirty="0"/>
              <a:t>Centralt for begge disse spørgsmål er pointen fra foregående slide:</a:t>
            </a:r>
          </a:p>
          <a:p>
            <a:pPr lvl="1"/>
            <a:r>
              <a:rPr lang="da-DK" dirty="0"/>
              <a:t>Vær meget opmærksom på, om dit materiale og de måder, du har tænkt dig at undersøge materialet på (faglige metoder), faktisk kan besvare det overordnede spørgsmål / belyse det overordnede emne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9985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skal undersøges og analyseres?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Begynd at overveje, hvordan du ser opgaven for dig: Hvilke dele kan den bestå af for at kunne besvare det overordnede spørgsmål / belyse det overordnede emne?</a:t>
            </a:r>
          </a:p>
          <a:p>
            <a:pPr lvl="1"/>
            <a:r>
              <a:rPr lang="da-DK" dirty="0"/>
              <a:t>I den endelige problemformulering må I gerne inkludere et decideret udkast til opgaveformuleringen (kan sættes ind under skemaet eller under denne overskrift)</a:t>
            </a:r>
          </a:p>
          <a:p>
            <a:r>
              <a:rPr lang="da-DK" dirty="0"/>
              <a:t>Overvej taksonomiske niveauer (hvis det er relevant for fagene)</a:t>
            </a:r>
          </a:p>
          <a:p>
            <a:r>
              <a:rPr lang="da-DK" dirty="0"/>
              <a:t>Leg med spørgeordene igen:</a:t>
            </a:r>
          </a:p>
          <a:p>
            <a:pPr lvl="1"/>
            <a:r>
              <a:rPr lang="da-DK" dirty="0"/>
              <a:t>Hvad…</a:t>
            </a:r>
          </a:p>
          <a:p>
            <a:pPr lvl="1"/>
            <a:r>
              <a:rPr lang="da-DK" dirty="0"/>
              <a:t>Hvordan…</a:t>
            </a:r>
          </a:p>
          <a:p>
            <a:pPr lvl="1"/>
            <a:r>
              <a:rPr lang="da-DK" dirty="0"/>
              <a:t>Hvorfor…</a:t>
            </a:r>
          </a:p>
          <a:p>
            <a:pPr lvl="1"/>
            <a:r>
              <a:rPr lang="da-DK" dirty="0"/>
              <a:t>Hvilke…</a:t>
            </a:r>
          </a:p>
          <a:p>
            <a:pPr lvl="1"/>
            <a:r>
              <a:rPr lang="da-DK" dirty="0"/>
              <a:t>På hvilken måde…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46625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Lav noget!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600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AAA12C-222E-479E-8D7D-5614609CA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Eksempel på opgaveformulering u/spørgsmål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A9370C7-899A-4CFC-B9E3-2ACF09A53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332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da-DK" dirty="0"/>
              <a:t>Der ønskes en analyse og fortolkning af </a:t>
            </a:r>
            <a:r>
              <a:rPr lang="da-DK" i="1" dirty="0"/>
              <a:t>Jane </a:t>
            </a:r>
            <a:r>
              <a:rPr lang="da-DK" i="1" dirty="0" err="1"/>
              <a:t>Eyre</a:t>
            </a:r>
            <a:r>
              <a:rPr lang="da-DK" dirty="0"/>
              <a:t> af Charlotte Brontë (1847) og </a:t>
            </a:r>
            <a:r>
              <a:rPr lang="da-DK" i="1" dirty="0"/>
              <a:t>Et Dukkehjem</a:t>
            </a:r>
            <a:r>
              <a:rPr lang="da-DK" dirty="0"/>
              <a:t> af Henrik Ibsen (1879) med særlig fokus på værkernes skildringer af kvindens rolle i ægteskab og samfund.</a:t>
            </a:r>
          </a:p>
          <a:p>
            <a:r>
              <a:rPr lang="da-DK" dirty="0"/>
              <a:t>I behandlingen af værkerne skal blandt andet indgå karakteristikker af personer og konflikter, der er centrale for at belyse ovennævnte fokus. Inddrag en nærlæsning af </a:t>
            </a:r>
            <a:r>
              <a:rPr lang="da-DK" i="1" dirty="0" err="1"/>
              <a:t>chapter</a:t>
            </a:r>
            <a:r>
              <a:rPr lang="da-DK" dirty="0"/>
              <a:t> 37 (</a:t>
            </a:r>
            <a:r>
              <a:rPr lang="da-DK" i="1" dirty="0" err="1"/>
              <a:t>chapter</a:t>
            </a:r>
            <a:r>
              <a:rPr lang="da-DK" dirty="0"/>
              <a:t> 11 i </a:t>
            </a:r>
            <a:r>
              <a:rPr lang="da-DK" i="1" dirty="0" err="1"/>
              <a:t>volume</a:t>
            </a:r>
            <a:r>
              <a:rPr lang="da-DK" dirty="0"/>
              <a:t> III) af </a:t>
            </a:r>
            <a:r>
              <a:rPr lang="da-DK" i="1" dirty="0"/>
              <a:t>Jane </a:t>
            </a:r>
            <a:r>
              <a:rPr lang="da-DK" i="1" dirty="0" err="1"/>
              <a:t>Eyre</a:t>
            </a:r>
            <a:r>
              <a:rPr lang="da-DK" dirty="0"/>
              <a:t>.</a:t>
            </a:r>
          </a:p>
          <a:p>
            <a:r>
              <a:rPr lang="da-DK" dirty="0"/>
              <a:t>Endvidere ønskes en sammenligning af de to værkers kvindesyn og en perspektivering til kvindesynet i </a:t>
            </a:r>
            <a:r>
              <a:rPr lang="da-DK" i="1" dirty="0"/>
              <a:t>the </a:t>
            </a:r>
            <a:r>
              <a:rPr lang="da-DK" i="1" dirty="0" err="1"/>
              <a:t>Victorian</a:t>
            </a:r>
            <a:r>
              <a:rPr lang="da-DK" i="1" dirty="0"/>
              <a:t> Age</a:t>
            </a:r>
            <a:r>
              <a:rPr lang="da-DK" dirty="0"/>
              <a:t> og det moderne gennembrud. Diskutér om teksterne kan ses som en kritik af kønsroller i deres respektive samtid. Kommenter forskellen på de to genrer og effekten i forhold til modtageren.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65750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8E5C1-4AF6-433F-A205-B0887CD0E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Eksempel på opgaveformulering m/spørgsmål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82C5AE-DA30-4002-A440-1B6974CCB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b="1" dirty="0"/>
              <a:t>Hvilke sammenhænge er der mellem </a:t>
            </a:r>
            <a:r>
              <a:rPr lang="da-DK" b="1" i="1" dirty="0"/>
              <a:t>The </a:t>
            </a:r>
            <a:r>
              <a:rPr lang="da-DK" b="1" i="1" dirty="0" err="1"/>
              <a:t>Roaring</a:t>
            </a:r>
            <a:r>
              <a:rPr lang="da-DK" b="1" i="1" dirty="0"/>
              <a:t> </a:t>
            </a:r>
            <a:r>
              <a:rPr lang="da-DK" b="1" i="1" dirty="0" err="1"/>
              <a:t>Twenties</a:t>
            </a:r>
            <a:r>
              <a:rPr lang="da-DK" b="1" dirty="0"/>
              <a:t> og </a:t>
            </a:r>
            <a:r>
              <a:rPr lang="da-DK" b="1" i="1" dirty="0"/>
              <a:t>The Great </a:t>
            </a:r>
            <a:r>
              <a:rPr lang="da-DK" b="1" i="1" dirty="0" err="1"/>
              <a:t>Gatsby</a:t>
            </a:r>
            <a:r>
              <a:rPr lang="da-DK" b="1" dirty="0"/>
              <a:t>?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dirty="0"/>
              <a:t>   For at besvare dette bedes du:</a:t>
            </a:r>
            <a:br>
              <a:rPr lang="da-DK" dirty="0"/>
            </a:br>
            <a:endParaRPr lang="da-DK" dirty="0"/>
          </a:p>
          <a:p>
            <a:pPr lvl="0" fontAlgn="base"/>
            <a:r>
              <a:rPr lang="da-DK" dirty="0"/>
              <a:t>Redegøre for centrale træk ved det amerikanske samfund i perioden ca. 1918-1930, herunder hvad begrebet </a:t>
            </a:r>
            <a:r>
              <a:rPr lang="da-DK" i="1" dirty="0"/>
              <a:t>The </a:t>
            </a:r>
            <a:r>
              <a:rPr lang="da-DK" i="1" dirty="0" err="1"/>
              <a:t>Roaring</a:t>
            </a:r>
            <a:r>
              <a:rPr lang="da-DK" i="1" dirty="0"/>
              <a:t> </a:t>
            </a:r>
            <a:r>
              <a:rPr lang="da-DK" i="1" dirty="0" err="1"/>
              <a:t>Twenties</a:t>
            </a:r>
            <a:r>
              <a:rPr lang="da-DK" dirty="0"/>
              <a:t> dækker over. Analysér herunder selvvalgte kilder, der belyser emnet. </a:t>
            </a:r>
          </a:p>
          <a:p>
            <a:pPr marL="0" indent="0" fontAlgn="base">
              <a:buNone/>
            </a:pPr>
            <a:r>
              <a:rPr lang="da-DK" dirty="0"/>
              <a:t> </a:t>
            </a:r>
          </a:p>
          <a:p>
            <a:pPr lvl="0" fontAlgn="base"/>
            <a:r>
              <a:rPr lang="da-DK" dirty="0"/>
              <a:t>Analysere og fortolke F. Scott Fitzgeralds roman </a:t>
            </a:r>
            <a:r>
              <a:rPr lang="da-DK" i="1" dirty="0"/>
              <a:t>The Great </a:t>
            </a:r>
            <a:r>
              <a:rPr lang="da-DK" i="1" dirty="0" err="1"/>
              <a:t>Gatsby</a:t>
            </a:r>
            <a:r>
              <a:rPr lang="da-DK" i="1" dirty="0"/>
              <a:t> </a:t>
            </a:r>
            <a:r>
              <a:rPr lang="da-DK" dirty="0"/>
              <a:t>(1925). Der skal blandt andet indgå karakteristikker af centrale personer og romanens miljø samt overvejelser over, hvordan romanen forholder sig til </a:t>
            </a:r>
            <a:r>
              <a:rPr lang="da-DK" i="1" dirty="0"/>
              <a:t>The American </a:t>
            </a:r>
            <a:r>
              <a:rPr lang="da-DK" i="1" dirty="0" err="1"/>
              <a:t>Dream</a:t>
            </a:r>
            <a:r>
              <a:rPr lang="da-DK" dirty="0"/>
              <a:t>.</a:t>
            </a:r>
          </a:p>
          <a:p>
            <a:pPr marL="0" indent="0" fontAlgn="base">
              <a:buNone/>
            </a:pPr>
            <a:endParaRPr lang="da-DK" dirty="0"/>
          </a:p>
          <a:p>
            <a:pPr lvl="0" fontAlgn="base"/>
            <a:r>
              <a:rPr lang="da-DK" dirty="0"/>
              <a:t>På baggrund af redegørelsen samt analysen og fortolkningen diskutere, i hvilket omfang romanens tidsbillede er en afspejling af dens historiske samtid.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3085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CF83DE-2F0D-180D-ACB7-3C6972569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Aflevering af problemformulering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A5002B-9C9D-88A5-4235-7A7D50876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Efter anden vejledning skal I </a:t>
            </a:r>
            <a:r>
              <a:rPr lang="da-DK" dirty="0" err="1"/>
              <a:t>afelvere</a:t>
            </a:r>
            <a:r>
              <a:rPr lang="da-DK" dirty="0"/>
              <a:t> jeres problemformulering i </a:t>
            </a:r>
            <a:r>
              <a:rPr lang="da-DK" dirty="0" err="1"/>
              <a:t>Studica</a:t>
            </a:r>
            <a:r>
              <a:rPr lang="da-DK" dirty="0"/>
              <a:t> under </a:t>
            </a:r>
            <a:r>
              <a:rPr lang="da-DK" dirty="0" err="1"/>
              <a:t>ff</a:t>
            </a:r>
            <a:r>
              <a:rPr lang="da-DK" dirty="0"/>
              <a:t>-modulet.</a:t>
            </a:r>
          </a:p>
          <a:p>
            <a:r>
              <a:rPr lang="da-DK" dirty="0"/>
              <a:t>I skal bruge skabelonen til problemformuleringen i Håndbogen.</a:t>
            </a:r>
          </a:p>
          <a:p>
            <a:r>
              <a:rPr lang="da-DK" dirty="0"/>
              <a:t>Frist for aflevering mandag d. </a:t>
            </a:r>
            <a:r>
              <a:rPr lang="da-DK"/>
              <a:t>2. </a:t>
            </a:r>
            <a:r>
              <a:rPr lang="da-DK" dirty="0"/>
              <a:t>marts kl. 9.45</a:t>
            </a:r>
          </a:p>
        </p:txBody>
      </p:sp>
    </p:spTree>
    <p:extLst>
      <p:ext uri="{BB962C8B-B14F-4D97-AF65-F5344CB8AC3E}">
        <p14:creationId xmlns:p14="http://schemas.microsoft.com/office/powerpoint/2010/main" val="53395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708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Office-tema</vt:lpstr>
      <vt:lpstr>Problemformulering og  forberedelse til vejledning #2</vt:lpstr>
      <vt:lpstr>Det super-mega-overvigtigt…</vt:lpstr>
      <vt:lpstr>Problemformulering – overordnet spørgsmål</vt:lpstr>
      <vt:lpstr>Materialer og metoder</vt:lpstr>
      <vt:lpstr>Hvad skal undersøges og analyseres?</vt:lpstr>
      <vt:lpstr>Lav noget!</vt:lpstr>
      <vt:lpstr>Eksempel på opgaveformulering u/spørgsmål</vt:lpstr>
      <vt:lpstr>Eksempel på opgaveformulering m/spørgsmål</vt:lpstr>
      <vt:lpstr>Aflevering af problemformulering</vt:lpstr>
    </vt:vector>
  </TitlesOfParts>
  <Company>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Problemformulering og  forberedelse til vejledning</dc:title>
  <dc:creator>Jeppe Friis Madsen (JF | ASG)</dc:creator>
  <cp:lastModifiedBy>Mona Gadegaard Pedersen (MG | ASG)</cp:lastModifiedBy>
  <cp:revision>10</cp:revision>
  <dcterms:created xsi:type="dcterms:W3CDTF">2020-02-25T15:32:51Z</dcterms:created>
  <dcterms:modified xsi:type="dcterms:W3CDTF">2025-10-03T08:26:39Z</dcterms:modified>
</cp:coreProperties>
</file>