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pEwKXRzDgnCF94NYjXN44KoM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1EDFE-BB00-43C1-8845-C36C03F8E7CE}">
  <a:tblStyle styleId="{F711EDFE-BB00-43C1-8845-C36C03F8E7C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D"/>
          </a:solidFill>
        </a:fill>
      </a:tcStyle>
    </a:band1H>
    <a:band2H>
      <a:tcTxStyle/>
      <a:tcStyle>
        <a:tcBdr/>
      </a:tcStyle>
    </a:band2H>
    <a:band1V>
      <a:tcTxStyle/>
      <a:tcStyle>
        <a:tcBdr/>
        <a:fill>
          <a:solidFill>
            <a:srgbClr val="CBCCCD"/>
          </a:solidFill>
        </a:fill>
      </a:tcStyle>
    </a:band1V>
    <a:band2V>
      <a:tcTxStyle/>
      <a:tcStyle>
        <a:tcBdr/>
      </a:tcStyle>
    </a:band2V>
    <a:lastCol>
      <a:tcTxStyle b="on" i="off">
        <a:font>
          <a:latin typeface="Verdana"/>
          <a:ea typeface="Verdana"/>
          <a:cs typeface="Verdana"/>
        </a:font>
        <a:schemeClr val="lt1"/>
      </a:tcTxStyle>
      <a:tcStyle>
        <a:tcBdr/>
        <a:fill>
          <a:solidFill>
            <a:schemeClr val="dk1"/>
          </a:solidFill>
        </a:fill>
      </a:tcStyle>
    </a:lastCol>
    <a:firstCol>
      <a:tcTxStyle b="on" i="off">
        <a:font>
          <a:latin typeface="Verdana"/>
          <a:ea typeface="Verdana"/>
          <a:cs typeface="Verdana"/>
        </a:font>
        <a:schemeClr val="lt1"/>
      </a:tcTxStyle>
      <a:tcStyle>
        <a:tcBdr/>
        <a:fill>
          <a:solidFill>
            <a:schemeClr val="dk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5417" autoAdjust="0"/>
  </p:normalViewPr>
  <p:slideViewPr>
    <p:cSldViewPr snapToGrid="0">
      <p:cViewPr varScale="1">
        <p:scale>
          <a:sx n="106" d="100"/>
          <a:sy n="106" d="100"/>
        </p:scale>
        <p:origin x="63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7"/>
        <p:cNvGrpSpPr/>
        <p:nvPr/>
      </p:nvGrpSpPr>
      <p:grpSpPr>
        <a:xfrm>
          <a:off x="0" y="0"/>
          <a:ext cx="0" cy="0"/>
          <a:chOff x="0" y="0"/>
          <a:chExt cx="0" cy="0"/>
        </a:xfrm>
      </p:grpSpPr>
      <p:sp>
        <p:nvSpPr>
          <p:cNvPr id="18" name="Google Shape;18;p27"/>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4223792" y="4437112"/>
            <a:ext cx="6768058" cy="154817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7"/>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23"/>
        <p:cNvGrpSpPr/>
        <p:nvPr/>
      </p:nvGrpSpPr>
      <p:grpSpPr>
        <a:xfrm>
          <a:off x="0" y="0"/>
          <a:ext cx="0" cy="0"/>
          <a:chOff x="0" y="0"/>
          <a:chExt cx="0" cy="0"/>
        </a:xfrm>
      </p:grpSpPr>
      <p:sp>
        <p:nvSpPr>
          <p:cNvPr id="24" name="Google Shape;24;p28"/>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29" name="Google Shape;29;p28"/>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 name="Google Shape;30;p2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p:cSld name="Afsnitsoverskrift">
    <p:spTree>
      <p:nvGrpSpPr>
        <p:cNvPr id="1" name="Shape 31"/>
        <p:cNvGrpSpPr/>
        <p:nvPr/>
      </p:nvGrpSpPr>
      <p:grpSpPr>
        <a:xfrm>
          <a:off x="0" y="0"/>
          <a:ext cx="0" cy="0"/>
          <a:chOff x="0" y="0"/>
          <a:chExt cx="0" cy="0"/>
        </a:xfrm>
      </p:grpSpPr>
      <p:sp>
        <p:nvSpPr>
          <p:cNvPr id="32" name="Google Shape;32;p29"/>
          <p:cNvSpPr/>
          <p:nvPr/>
        </p:nvSpPr>
        <p:spPr>
          <a:xfrm>
            <a:off x="0" y="1088740"/>
            <a:ext cx="12192000" cy="57692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29"/>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2"/>
              </a:buClr>
              <a:buSzPts val="4200"/>
              <a:buFont typeface="Verdana"/>
              <a:buNone/>
              <a:defRPr sz="4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37" name="Google Shape;37;p29"/>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illeder og indhold">
  <p:cSld name="4 Billeder og indhold">
    <p:spTree>
      <p:nvGrpSpPr>
        <p:cNvPr id="1" name="Shape 38"/>
        <p:cNvGrpSpPr/>
        <p:nvPr/>
      </p:nvGrpSpPr>
      <p:grpSpPr>
        <a:xfrm>
          <a:off x="0" y="0"/>
          <a:ext cx="0" cy="0"/>
          <a:chOff x="0" y="0"/>
          <a:chExt cx="0" cy="0"/>
        </a:xfrm>
      </p:grpSpPr>
      <p:sp>
        <p:nvSpPr>
          <p:cNvPr id="39" name="Google Shape;39;p30"/>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0" name="Google Shape;40;p30"/>
          <p:cNvSpPr txBox="1">
            <a:spLocks noGrp="1"/>
          </p:cNvSpPr>
          <p:nvPr>
            <p:ph type="body" idx="1"/>
          </p:nvPr>
        </p:nvSpPr>
        <p:spPr>
          <a:xfrm>
            <a:off x="4187788" y="2924175"/>
            <a:ext cx="6804062"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44" name="Google Shape;44;p30"/>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30"/>
          <p:cNvSpPr>
            <a:spLocks noGrp="1"/>
          </p:cNvSpPr>
          <p:nvPr>
            <p:ph type="pic" idx="2"/>
          </p:nvPr>
        </p:nvSpPr>
        <p:spPr>
          <a:xfrm>
            <a:off x="1200150" y="2924175"/>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6" name="Google Shape;46;p30"/>
          <p:cNvSpPr>
            <a:spLocks noGrp="1"/>
          </p:cNvSpPr>
          <p:nvPr>
            <p:ph type="pic" idx="3"/>
          </p:nvPr>
        </p:nvSpPr>
        <p:spPr>
          <a:xfrm>
            <a:off x="2576513" y="2921667"/>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 name="Google Shape;47;p30"/>
          <p:cNvSpPr>
            <a:spLocks noGrp="1"/>
          </p:cNvSpPr>
          <p:nvPr>
            <p:ph type="pic" idx="4"/>
          </p:nvPr>
        </p:nvSpPr>
        <p:spPr>
          <a:xfrm>
            <a:off x="1202324" y="4298030"/>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8" name="Google Shape;48;p30"/>
          <p:cNvSpPr>
            <a:spLocks noGrp="1"/>
          </p:cNvSpPr>
          <p:nvPr>
            <p:ph type="pic" idx="5"/>
          </p:nvPr>
        </p:nvSpPr>
        <p:spPr>
          <a:xfrm>
            <a:off x="2578687" y="4298029"/>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Google Shape;49;p30"/>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ndholdsbokse">
  <p:cSld name="2 Indholdsbokse">
    <p:spTree>
      <p:nvGrpSpPr>
        <p:cNvPr id="1" name="Shape 50"/>
        <p:cNvGrpSpPr/>
        <p:nvPr/>
      </p:nvGrpSpPr>
      <p:grpSpPr>
        <a:xfrm>
          <a:off x="0" y="0"/>
          <a:ext cx="0" cy="0"/>
          <a:chOff x="0" y="0"/>
          <a:chExt cx="0" cy="0"/>
        </a:xfrm>
      </p:grpSpPr>
      <p:sp>
        <p:nvSpPr>
          <p:cNvPr id="51" name="Google Shape;51;p31"/>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31"/>
          <p:cNvSpPr txBox="1">
            <a:spLocks noGrp="1"/>
          </p:cNvSpPr>
          <p:nvPr>
            <p:ph type="body" idx="1"/>
          </p:nvPr>
        </p:nvSpPr>
        <p:spPr>
          <a:xfrm>
            <a:off x="119945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56" name="Google Shape;56;p31"/>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31"/>
          <p:cNvSpPr txBox="1">
            <a:spLocks noGrp="1"/>
          </p:cNvSpPr>
          <p:nvPr>
            <p:ph type="body" idx="2"/>
          </p:nvPr>
        </p:nvSpPr>
        <p:spPr>
          <a:xfrm>
            <a:off x="624001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lede bag lag">
  <p:cSld name="Billede bag lag">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0" y="1098000"/>
            <a:ext cx="12192000" cy="5760000"/>
          </a:xfrm>
          <a:prstGeom prst="rect">
            <a:avLst/>
          </a:prstGeom>
          <a:solidFill>
            <a:schemeClr val="lt2"/>
          </a:solid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lt1"/>
              </a:buClr>
              <a:buSzPts val="1600"/>
              <a:buFont typeface="Verdana"/>
              <a:buNone/>
              <a:defRPr sz="1600" b="0" i="0" u="none" strike="noStrike" cap="none">
                <a:solidFill>
                  <a:schemeClr val="lt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32"/>
          <p:cNvSpPr txBox="1">
            <a:spLocks noGrp="1"/>
          </p:cNvSpPr>
          <p:nvPr>
            <p:ph type="body" idx="1"/>
          </p:nvPr>
        </p:nvSpPr>
        <p:spPr>
          <a:xfrm>
            <a:off x="1199456" y="2024063"/>
            <a:ext cx="9791700" cy="4032000"/>
          </a:xfrm>
          <a:prstGeom prst="rect">
            <a:avLst/>
          </a:prstGeom>
          <a:solidFill>
            <a:srgbClr val="68D2DF">
              <a:alpha val="89803"/>
            </a:srgb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5"/>
              </a:buClr>
              <a:buSzPts val="100"/>
              <a:buNone/>
              <a:defRPr sz="1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3" name="Google Shape;63;p32"/>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lt1"/>
                </a:solidFill>
                <a:latin typeface="Verdana"/>
                <a:ea typeface="Verdana"/>
                <a:cs typeface="Verdana"/>
                <a:sym typeface="Verdana"/>
              </a:defRPr>
            </a:lvl1pPr>
            <a:lvl2pPr marL="0" lvl="1" indent="0" algn="r">
              <a:spcBef>
                <a:spcPts val="0"/>
              </a:spcBef>
              <a:buNone/>
              <a:defRPr sz="1200" b="0" i="0" u="none" strike="noStrike" cap="none">
                <a:solidFill>
                  <a:schemeClr val="lt1"/>
                </a:solidFill>
                <a:latin typeface="Verdana"/>
                <a:ea typeface="Verdana"/>
                <a:cs typeface="Verdana"/>
                <a:sym typeface="Verdana"/>
              </a:defRPr>
            </a:lvl2pPr>
            <a:lvl3pPr marL="0" lvl="2" indent="0" algn="r">
              <a:spcBef>
                <a:spcPts val="0"/>
              </a:spcBef>
              <a:buNone/>
              <a:defRPr sz="1200" b="0" i="0" u="none" strike="noStrike" cap="none">
                <a:solidFill>
                  <a:schemeClr val="lt1"/>
                </a:solidFill>
                <a:latin typeface="Verdana"/>
                <a:ea typeface="Verdana"/>
                <a:cs typeface="Verdana"/>
                <a:sym typeface="Verdana"/>
              </a:defRPr>
            </a:lvl3pPr>
            <a:lvl4pPr marL="0" lvl="3" indent="0" algn="r">
              <a:spcBef>
                <a:spcPts val="0"/>
              </a:spcBef>
              <a:buNone/>
              <a:defRPr sz="1200" b="0" i="0" u="none" strike="noStrike" cap="none">
                <a:solidFill>
                  <a:schemeClr val="lt1"/>
                </a:solidFill>
                <a:latin typeface="Verdana"/>
                <a:ea typeface="Verdana"/>
                <a:cs typeface="Verdana"/>
                <a:sym typeface="Verdana"/>
              </a:defRPr>
            </a:lvl4pPr>
            <a:lvl5pPr marL="0" lvl="4" indent="0" algn="r">
              <a:spcBef>
                <a:spcPts val="0"/>
              </a:spcBef>
              <a:buNone/>
              <a:defRPr sz="1200" b="0" i="0" u="none" strike="noStrike" cap="none">
                <a:solidFill>
                  <a:schemeClr val="lt1"/>
                </a:solidFill>
                <a:latin typeface="Verdana"/>
                <a:ea typeface="Verdana"/>
                <a:cs typeface="Verdana"/>
                <a:sym typeface="Verdana"/>
              </a:defRPr>
            </a:lvl5pPr>
            <a:lvl6pPr marL="0" lvl="5" indent="0" algn="r">
              <a:spcBef>
                <a:spcPts val="0"/>
              </a:spcBef>
              <a:buNone/>
              <a:defRPr sz="1200" b="0" i="0" u="none" strike="noStrike" cap="none">
                <a:solidFill>
                  <a:schemeClr val="lt1"/>
                </a:solidFill>
                <a:latin typeface="Verdana"/>
                <a:ea typeface="Verdana"/>
                <a:cs typeface="Verdana"/>
                <a:sym typeface="Verdana"/>
              </a:defRPr>
            </a:lvl6pPr>
            <a:lvl7pPr marL="0" lvl="6" indent="0" algn="r">
              <a:spcBef>
                <a:spcPts val="0"/>
              </a:spcBef>
              <a:buNone/>
              <a:defRPr sz="1200" b="0" i="0" u="none" strike="noStrike" cap="none">
                <a:solidFill>
                  <a:schemeClr val="lt1"/>
                </a:solidFill>
                <a:latin typeface="Verdana"/>
                <a:ea typeface="Verdana"/>
                <a:cs typeface="Verdana"/>
                <a:sym typeface="Verdana"/>
              </a:defRPr>
            </a:lvl7pPr>
            <a:lvl8pPr marL="0" lvl="7" indent="0" algn="r">
              <a:spcBef>
                <a:spcPts val="0"/>
              </a:spcBef>
              <a:buNone/>
              <a:defRPr sz="1200" b="0" i="0" u="none" strike="noStrike" cap="none">
                <a:solidFill>
                  <a:schemeClr val="lt1"/>
                </a:solidFill>
                <a:latin typeface="Verdana"/>
                <a:ea typeface="Verdana"/>
                <a:cs typeface="Verdana"/>
                <a:sym typeface="Verdana"/>
              </a:defRPr>
            </a:lvl8pPr>
            <a:lvl9pPr marL="0" lvl="8" indent="0" algn="r">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66" name="Google Shape;66;p32"/>
          <p:cNvSpPr txBox="1">
            <a:spLocks noGrp="1"/>
          </p:cNvSpPr>
          <p:nvPr>
            <p:ph type="body" idx="3"/>
          </p:nvPr>
        </p:nvSpPr>
        <p:spPr>
          <a:xfrm>
            <a:off x="2243572" y="2924175"/>
            <a:ext cx="7704856" cy="2269021"/>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1000"/>
              </a:spcBef>
              <a:spcAft>
                <a:spcPts val="0"/>
              </a:spcAft>
              <a:buClr>
                <a:schemeClr val="lt1"/>
              </a:buClr>
              <a:buSzPts val="1600"/>
              <a:buNone/>
              <a:defRPr>
                <a:solidFill>
                  <a:schemeClr val="lt1"/>
                </a:solidFill>
              </a:defRPr>
            </a:lvl1pPr>
            <a:lvl2pPr marL="914400" lvl="1" indent="-228600" algn="just">
              <a:lnSpc>
                <a:spcPct val="90000"/>
              </a:lnSpc>
              <a:spcBef>
                <a:spcPts val="500"/>
              </a:spcBef>
              <a:spcAft>
                <a:spcPts val="0"/>
              </a:spcAft>
              <a:buClr>
                <a:schemeClr val="lt1"/>
              </a:buClr>
              <a:buSzPts val="1600"/>
              <a:buNone/>
              <a:defRPr>
                <a:solidFill>
                  <a:schemeClr val="lt1"/>
                </a:solidFill>
              </a:defRPr>
            </a:lvl2pPr>
            <a:lvl3pPr marL="1371600" lvl="2" indent="-228600" algn="just">
              <a:lnSpc>
                <a:spcPct val="90000"/>
              </a:lnSpc>
              <a:spcBef>
                <a:spcPts val="500"/>
              </a:spcBef>
              <a:spcAft>
                <a:spcPts val="0"/>
              </a:spcAft>
              <a:buClr>
                <a:schemeClr val="lt1"/>
              </a:buClr>
              <a:buSzPts val="1600"/>
              <a:buNone/>
              <a:defRPr>
                <a:solidFill>
                  <a:schemeClr val="lt1"/>
                </a:solidFill>
              </a:defRPr>
            </a:lvl3pPr>
            <a:lvl4pPr marL="1828800" lvl="3" indent="-228600" algn="just">
              <a:lnSpc>
                <a:spcPct val="90000"/>
              </a:lnSpc>
              <a:spcBef>
                <a:spcPts val="500"/>
              </a:spcBef>
              <a:spcAft>
                <a:spcPts val="0"/>
              </a:spcAft>
              <a:buClr>
                <a:schemeClr val="lt1"/>
              </a:buClr>
              <a:buSzPts val="1600"/>
              <a:buNone/>
              <a:defRPr>
                <a:solidFill>
                  <a:schemeClr val="lt1"/>
                </a:solidFill>
              </a:defRPr>
            </a:lvl4pPr>
            <a:lvl5pPr marL="2286000" lvl="4" indent="-228600" algn="just">
              <a:lnSpc>
                <a:spcPct val="90000"/>
              </a:lnSpc>
              <a:spcBef>
                <a:spcPts val="500"/>
              </a:spcBef>
              <a:spcAft>
                <a:spcPts val="0"/>
              </a:spcAft>
              <a:buClr>
                <a:schemeClr val="lt1"/>
              </a:buClr>
              <a:buSzPts val="16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4"/>
          </p:nvPr>
        </p:nvSpPr>
        <p:spPr>
          <a:xfrm>
            <a:off x="1188000" y="6750000"/>
            <a:ext cx="2628000" cy="108000"/>
          </a:xfrm>
          <a:prstGeom prst="rect">
            <a:avLst/>
          </a:prstGeom>
          <a:solidFill>
            <a:schemeClr val="accent2">
              <a:alpha val="89803"/>
            </a:scheme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2"/>
              </a:buClr>
              <a:buSzPts val="100"/>
              <a:buNone/>
              <a:defRPr sz="1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8"/>
        <p:cNvGrpSpPr/>
        <p:nvPr/>
      </p:nvGrpSpPr>
      <p:grpSpPr>
        <a:xfrm>
          <a:off x="0" y="0"/>
          <a:ext cx="0" cy="0"/>
          <a:chOff x="0" y="0"/>
          <a:chExt cx="0" cy="0"/>
        </a:xfrm>
      </p:grpSpPr>
      <p:sp>
        <p:nvSpPr>
          <p:cNvPr id="69" name="Google Shape;69;p33"/>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33"/>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3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sp>
        <p:nvSpPr>
          <p:cNvPr id="76" name="Google Shape;76;p34"/>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7" name="Google Shape;77;p34"/>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34"/>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5DCE0"/>
            </a:gs>
            <a:gs pos="50000">
              <a:srgbClr val="CDD3D7"/>
            </a:gs>
            <a:gs pos="100000">
              <a:srgbClr val="A9AEB1"/>
            </a:gs>
          </a:gsLst>
          <a:lin ang="5400000" scaled="0"/>
        </a:gradFill>
        <a:effectLst/>
      </p:bgPr>
    </p:bg>
    <p:spTree>
      <p:nvGrpSpPr>
        <p:cNvPr id="1" name="Shape 9"/>
        <p:cNvGrpSpPr/>
        <p:nvPr/>
      </p:nvGrpSpPr>
      <p:grpSpPr>
        <a:xfrm>
          <a:off x="0" y="0"/>
          <a:ext cx="0" cy="0"/>
          <a:chOff x="0" y="0"/>
          <a:chExt cx="0" cy="0"/>
        </a:xfrm>
      </p:grpSpPr>
      <p:sp>
        <p:nvSpPr>
          <p:cNvPr id="10" name="Google Shape;10;p26"/>
          <p:cNvSpPr/>
          <p:nvPr/>
        </p:nvSpPr>
        <p:spPr>
          <a:xfrm>
            <a:off x="1199456" y="0"/>
            <a:ext cx="262759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2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4400"/>
              <a:buFont typeface="Verdana"/>
              <a:buNone/>
              <a:defRPr sz="44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4187094" y="3068960"/>
            <a:ext cx="6804756" cy="3132348"/>
          </a:xfrm>
          <a:prstGeom prst="rect">
            <a:avLst/>
          </a:prstGeom>
          <a:noFill/>
          <a:ln>
            <a:noFill/>
          </a:ln>
        </p:spPr>
        <p:txBody>
          <a:bodyPr spcFirstLastPara="1" wrap="square" lIns="0" tIns="0" rIns="0" bIns="0" anchor="t" anchorCtr="0">
            <a:noAutofit/>
          </a:bodyPr>
          <a:lstStyle>
            <a:lvl1pPr marL="457200" marR="0" lvl="0" indent="-330200" algn="l" rtl="0">
              <a:lnSpc>
                <a:spcPct val="90000"/>
              </a:lnSpc>
              <a:spcBef>
                <a:spcPts val="10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1pPr>
            <a:lvl2pPr marL="914400" marR="0" lvl="1"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L="1371600" marR="0" lvl="2"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Google Shape;13;p26"/>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6"/>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6"/>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pic>
        <p:nvPicPr>
          <p:cNvPr id="16" name="Google Shape;16;p26"/>
          <p:cNvPicPr preferRelativeResize="0"/>
          <p:nvPr/>
        </p:nvPicPr>
        <p:blipFill rotWithShape="1">
          <a:blip r:embed="rId10">
            <a:alphaModFix/>
          </a:blip>
          <a:srcRect/>
          <a:stretch/>
        </p:blipFill>
        <p:spPr>
          <a:xfrm>
            <a:off x="1593756" y="327803"/>
            <a:ext cx="1837948" cy="622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42">
          <p15:clr>
            <a:srgbClr val="F26B43"/>
          </p15:clr>
        </p15:guide>
        <p15:guide id="2" pos="756">
          <p15:clr>
            <a:srgbClr val="F26B43"/>
          </p15:clr>
        </p15:guide>
        <p15:guide id="3" pos="69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Verdana"/>
              <a:buNone/>
            </a:pPr>
            <a:r>
              <a:rPr lang="da-DK" dirty="0"/>
              <a:t>SRP 2025/26</a:t>
            </a:r>
            <a:endParaRPr dirty="0"/>
          </a:p>
        </p:txBody>
      </p:sp>
      <p:sp>
        <p:nvSpPr>
          <p:cNvPr id="87" name="Google Shape;87;p1"/>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a:t>MG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VEJLEDNING OG PROBLEMFORMULERING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199803" y="2036188"/>
            <a:ext cx="5472608" cy="4622064"/>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Uge 4: Lektion med SRP-lærer om problemformulering, materialesøgning og forberedelse til individuel vejledning</a:t>
            </a:r>
          </a:p>
          <a:p>
            <a:pPr marL="144000" indent="-144000">
              <a:buSzPts val="1600"/>
            </a:pPr>
            <a:r>
              <a:rPr lang="da-DK" dirty="0"/>
              <a:t>Uge 5: Torsdag offentliggøres SRP-vejlederfordelingen.</a:t>
            </a:r>
            <a:br>
              <a:rPr lang="da-DK" dirty="0"/>
            </a:br>
            <a:r>
              <a:rPr lang="da-DK" dirty="0"/>
              <a:t>Hver elev får som udgangspunkt mindst en kendt vejleder.</a:t>
            </a:r>
            <a:endParaRPr dirty="0"/>
          </a:p>
          <a:p>
            <a:pPr marL="144000" lvl="0" indent="-144000" algn="l" rtl="0">
              <a:lnSpc>
                <a:spcPct val="90000"/>
              </a:lnSpc>
              <a:spcBef>
                <a:spcPts val="1000"/>
              </a:spcBef>
              <a:spcAft>
                <a:spcPts val="0"/>
              </a:spcAft>
              <a:buClr>
                <a:schemeClr val="dk1"/>
              </a:buClr>
              <a:buSzPts val="1600"/>
              <a:buChar char="•"/>
            </a:pPr>
            <a:r>
              <a:rPr lang="da-DK" dirty="0"/>
              <a:t>Uge 6: Individuel vejledning:15 min pr. elev</a:t>
            </a:r>
          </a:p>
          <a:p>
            <a:pPr marL="144000" lvl="0" indent="-144000" algn="l" rtl="0">
              <a:lnSpc>
                <a:spcPct val="90000"/>
              </a:lnSpc>
              <a:spcBef>
                <a:spcPts val="1000"/>
              </a:spcBef>
              <a:spcAft>
                <a:spcPts val="0"/>
              </a:spcAft>
              <a:buClr>
                <a:schemeClr val="dk1"/>
              </a:buClr>
              <a:buSzPts val="1600"/>
              <a:buChar char="•"/>
            </a:pPr>
            <a:r>
              <a:rPr lang="da-DK" dirty="0"/>
              <a:t>Uge 8: Lektion med SRP-lærer om problemformulering, materialesøgning og forberedelse til individuel vejledning</a:t>
            </a:r>
            <a:br>
              <a:rPr lang="da-DK" dirty="0"/>
            </a:br>
            <a:br>
              <a:rPr lang="da-DK" dirty="0"/>
            </a:br>
            <a:r>
              <a:rPr lang="da-DK" dirty="0"/>
              <a:t>2 lektioner </a:t>
            </a:r>
            <a:r>
              <a:rPr lang="da-DK" dirty="0" err="1"/>
              <a:t>arb</a:t>
            </a:r>
            <a:r>
              <a:rPr lang="da-DK" dirty="0"/>
              <a:t>. selv</a:t>
            </a:r>
            <a:endParaRPr dirty="0"/>
          </a:p>
          <a:p>
            <a:pPr marL="144000" lvl="0" indent="-144000" algn="l" rtl="0">
              <a:lnSpc>
                <a:spcPct val="90000"/>
              </a:lnSpc>
              <a:spcBef>
                <a:spcPts val="1000"/>
              </a:spcBef>
              <a:spcAft>
                <a:spcPts val="0"/>
              </a:spcAft>
              <a:buClr>
                <a:schemeClr val="dk1"/>
              </a:buClr>
              <a:buSzPts val="1600"/>
              <a:buChar char="•"/>
            </a:pPr>
            <a:r>
              <a:rPr lang="da-DK" dirty="0"/>
              <a:t>Uge 9: Individuel virtuel vejledning:15 min pr. elev</a:t>
            </a:r>
            <a:endParaRPr dirty="0"/>
          </a:p>
          <a:p>
            <a:pPr marL="0" lvl="0" indent="0" algn="l" rtl="0">
              <a:lnSpc>
                <a:spcPct val="90000"/>
              </a:lnSpc>
              <a:spcBef>
                <a:spcPts val="1000"/>
              </a:spcBef>
              <a:spcAft>
                <a:spcPts val="0"/>
              </a:spcAft>
              <a:buClr>
                <a:schemeClr val="dk1"/>
              </a:buClr>
              <a:buSzPts val="1600"/>
              <a:buNone/>
            </a:pPr>
            <a:r>
              <a:rPr lang="da-DK" dirty="0"/>
              <a:t>Frist for aflevering af problemformulering:</a:t>
            </a:r>
            <a:endParaRPr dirty="0"/>
          </a:p>
          <a:p>
            <a:pPr marL="0" lvl="0" indent="0" algn="l" rtl="0">
              <a:lnSpc>
                <a:spcPct val="90000"/>
              </a:lnSpc>
              <a:spcBef>
                <a:spcPts val="1000"/>
              </a:spcBef>
              <a:spcAft>
                <a:spcPts val="0"/>
              </a:spcAft>
              <a:buClr>
                <a:schemeClr val="dk1"/>
              </a:buClr>
              <a:buSzPts val="1600"/>
              <a:buNone/>
            </a:pPr>
            <a:r>
              <a:rPr lang="da-DK" dirty="0"/>
              <a:t>Mandag d. 2. marts kl. 9.45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49" name="Google Shape;149;p11"/>
          <p:cNvSpPr txBox="1">
            <a:spLocks noGrp="1"/>
          </p:cNvSpPr>
          <p:nvPr>
            <p:ph type="title"/>
          </p:nvPr>
        </p:nvSpPr>
        <p:spPr>
          <a:xfrm>
            <a:off x="1199803" y="1143291"/>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50" name="Google Shape;150;p11"/>
          <p:cNvPicPr preferRelativeResize="0"/>
          <p:nvPr/>
        </p:nvPicPr>
        <p:blipFill rotWithShape="1">
          <a:blip r:embed="rId3">
            <a:alphaModFix/>
          </a:blip>
          <a:srcRect/>
          <a:stretch/>
        </p:blipFill>
        <p:spPr>
          <a:xfrm>
            <a:off x="6840825" y="2924175"/>
            <a:ext cx="4922526" cy="2736304"/>
          </a:xfrm>
          <a:prstGeom prst="rect">
            <a:avLst/>
          </a:prstGeom>
          <a:noFill/>
          <a:ln>
            <a:noFill/>
          </a:ln>
        </p:spPr>
      </p:pic>
      <p:pic>
        <p:nvPicPr>
          <p:cNvPr id="151" name="Google Shape;151;p11"/>
          <p:cNvPicPr preferRelativeResize="0"/>
          <p:nvPr/>
        </p:nvPicPr>
        <p:blipFill rotWithShape="1">
          <a:blip r:embed="rId4">
            <a:alphaModFix/>
          </a:blip>
          <a:srcRect/>
          <a:stretch/>
        </p:blipFill>
        <p:spPr>
          <a:xfrm>
            <a:off x="263352" y="5805264"/>
            <a:ext cx="74295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1199456" y="2924175"/>
            <a:ext cx="691276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dirty="0"/>
              <a:t> En SRP-lærer pr. klasse (dansk, historie eller studieretningsfag)</a:t>
            </a:r>
            <a:endParaRPr dirty="0"/>
          </a:p>
          <a:p>
            <a:pPr marL="144000" lvl="0" indent="-144000" algn="l" rtl="0">
              <a:lnSpc>
                <a:spcPct val="90000"/>
              </a:lnSpc>
              <a:spcBef>
                <a:spcPts val="1000"/>
              </a:spcBef>
              <a:spcAft>
                <a:spcPts val="0"/>
              </a:spcAft>
              <a:buClr>
                <a:schemeClr val="dk1"/>
              </a:buClr>
              <a:buSzPts val="2000"/>
              <a:buChar char="•"/>
            </a:pPr>
            <a:r>
              <a:rPr lang="da-DK" sz="2000" dirty="0"/>
              <a:t> 4 lektioner fordelt i hele SRP-forløbet om bl.a.:</a:t>
            </a:r>
            <a:br>
              <a:rPr lang="da-DK" sz="2000" dirty="0"/>
            </a:br>
            <a:r>
              <a:rPr lang="da-DK" sz="2000" dirty="0"/>
              <a:t>- materialesøgning</a:t>
            </a:r>
            <a:br>
              <a:rPr lang="da-DK" sz="2000" dirty="0"/>
            </a:br>
            <a:r>
              <a:rPr lang="da-DK" sz="2000" dirty="0"/>
              <a:t>- problemformulering</a:t>
            </a:r>
            <a:br>
              <a:rPr lang="da-DK" sz="2000" dirty="0"/>
            </a:br>
            <a:r>
              <a:rPr lang="da-DK" sz="2000" dirty="0"/>
              <a:t>- forberedelse til individuel vejledning</a:t>
            </a:r>
            <a:br>
              <a:rPr lang="da-DK" sz="2000" dirty="0"/>
            </a:br>
            <a:r>
              <a:rPr lang="da-DK" sz="2000" dirty="0"/>
              <a:t>- formelle krav til SRP</a:t>
            </a:r>
            <a:br>
              <a:rPr lang="da-DK" sz="2000" dirty="0"/>
            </a:br>
            <a:r>
              <a:rPr lang="da-DK" sz="2000" dirty="0"/>
              <a:t>- forberedelse til den mundtlige eksamen</a:t>
            </a:r>
            <a:endParaRPr dirty="0"/>
          </a:p>
        </p:txBody>
      </p:sp>
      <p:sp>
        <p:nvSpPr>
          <p:cNvPr id="157" name="Google Shape;157;p1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SRP-LÆRER</a:t>
            </a:r>
            <a:endParaRPr/>
          </a:p>
        </p:txBody>
      </p:sp>
      <p:pic>
        <p:nvPicPr>
          <p:cNvPr id="158" name="Google Shape;158;p12"/>
          <p:cNvPicPr preferRelativeResize="0"/>
          <p:nvPr/>
        </p:nvPicPr>
        <p:blipFill rotWithShape="1">
          <a:blip r:embed="rId3">
            <a:alphaModFix/>
          </a:blip>
          <a:srcRect/>
          <a:stretch/>
        </p:blipFill>
        <p:spPr>
          <a:xfrm>
            <a:off x="7608168" y="2276872"/>
            <a:ext cx="3248025" cy="315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206163" y="3108813"/>
            <a:ext cx="475252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Der skemalægges 2 individuelle vejledninger</a:t>
            </a:r>
            <a:endParaRPr dirty="0"/>
          </a:p>
          <a:p>
            <a:pPr marL="144000" lvl="0" indent="-144000" algn="l" rtl="0">
              <a:lnSpc>
                <a:spcPct val="90000"/>
              </a:lnSpc>
              <a:spcBef>
                <a:spcPts val="1000"/>
              </a:spcBef>
              <a:spcAft>
                <a:spcPts val="0"/>
              </a:spcAft>
              <a:buClr>
                <a:schemeClr val="dk1"/>
              </a:buClr>
              <a:buSzPts val="1600"/>
              <a:buChar char="•"/>
            </a:pPr>
            <a:r>
              <a:rPr lang="da-DK" dirty="0"/>
              <a:t>Det er dit ansvar at møde op til vejledningen og at være forberedt</a:t>
            </a:r>
            <a:endParaRPr dirty="0"/>
          </a:p>
          <a:p>
            <a:pPr marL="144000" lvl="0" indent="-144000" algn="l" rtl="0">
              <a:lnSpc>
                <a:spcPct val="90000"/>
              </a:lnSpc>
              <a:spcBef>
                <a:spcPts val="1000"/>
              </a:spcBef>
              <a:spcAft>
                <a:spcPts val="0"/>
              </a:spcAft>
              <a:buClr>
                <a:schemeClr val="dk1"/>
              </a:buClr>
              <a:buSzPts val="1600"/>
              <a:buChar char="•"/>
            </a:pPr>
            <a:r>
              <a:rPr lang="da-DK" dirty="0"/>
              <a:t>Du skal inden den første vejledning oprette et Team og invitere dine 2 vejledere ind i teamet. </a:t>
            </a:r>
          </a:p>
          <a:p>
            <a:pPr marL="144000" lvl="0" indent="-144000" algn="l" rtl="0">
              <a:lnSpc>
                <a:spcPct val="90000"/>
              </a:lnSpc>
              <a:spcBef>
                <a:spcPts val="1000"/>
              </a:spcBef>
              <a:spcAft>
                <a:spcPts val="0"/>
              </a:spcAft>
              <a:buClr>
                <a:schemeClr val="dk1"/>
              </a:buClr>
              <a:buSzPts val="1600"/>
              <a:buChar char="•"/>
            </a:pPr>
            <a:r>
              <a:rPr lang="da-DK" dirty="0"/>
              <a:t>Du skal inden hver vejledning udfylde et statusark i SRP-teamet</a:t>
            </a:r>
            <a:endParaRPr dirty="0"/>
          </a:p>
          <a:p>
            <a:pPr marL="144000" lvl="0" indent="-144000" algn="l" rtl="0">
              <a:lnSpc>
                <a:spcPct val="90000"/>
              </a:lnSpc>
              <a:spcBef>
                <a:spcPts val="1000"/>
              </a:spcBef>
              <a:spcAft>
                <a:spcPts val="0"/>
              </a:spcAft>
              <a:buClr>
                <a:schemeClr val="dk1"/>
              </a:buClr>
              <a:buSzPts val="1600"/>
              <a:buChar char="•"/>
            </a:pPr>
            <a:r>
              <a:rPr lang="da-DK" dirty="0"/>
              <a:t>Det er dig der skal formulere spørgsmål, disponere stoffet og finde materialer</a:t>
            </a:r>
            <a:endParaRPr dirty="0"/>
          </a:p>
        </p:txBody>
      </p:sp>
      <p:sp>
        <p:nvSpPr>
          <p:cNvPr id="164" name="Google Shape;164;p1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INDIVIDUEL VEJLEDNING</a:t>
            </a:r>
            <a:endParaRPr/>
          </a:p>
        </p:txBody>
      </p:sp>
      <p:pic>
        <p:nvPicPr>
          <p:cNvPr id="3" name="Billede 2">
            <a:extLst>
              <a:ext uri="{FF2B5EF4-FFF2-40B4-BE49-F238E27FC236}">
                <a16:creationId xmlns:a16="http://schemas.microsoft.com/office/drawing/2014/main" id="{33707F10-04DC-9C63-AA29-C737463159CA}"/>
              </a:ext>
            </a:extLst>
          </p:cNvPr>
          <p:cNvPicPr>
            <a:picLocks noChangeAspect="1"/>
          </p:cNvPicPr>
          <p:nvPr/>
        </p:nvPicPr>
        <p:blipFill>
          <a:blip r:embed="rId3"/>
          <a:stretch>
            <a:fillRect/>
          </a:stretch>
        </p:blipFill>
        <p:spPr>
          <a:xfrm>
            <a:off x="7467599" y="2924175"/>
            <a:ext cx="3438525"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1199457" y="2303724"/>
            <a:ext cx="5544616" cy="4293628"/>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Fra læreplanen:</a:t>
            </a:r>
            <a:endParaRPr/>
          </a:p>
          <a:p>
            <a:pPr marL="0" lvl="0" indent="0" algn="l" rtl="0">
              <a:lnSpc>
                <a:spcPct val="90000"/>
              </a:lnSpc>
              <a:spcBef>
                <a:spcPts val="1000"/>
              </a:spcBef>
              <a:spcAft>
                <a:spcPts val="0"/>
              </a:spcAft>
              <a:buClr>
                <a:schemeClr val="dk1"/>
              </a:buClr>
              <a:buSzPts val="1600"/>
              <a:buNone/>
            </a:pPr>
            <a:r>
              <a:rPr lang="da-DK" i="1"/>
              <a:t>Forud for projektperioden vælger eleven i samråd med sin(e) vejleder(e) område og faglig problemstilling for studieretningsprojektet. På baggrund heraf udarbejder eleven under vejledning en problemformulering for projektet. </a:t>
            </a:r>
            <a:br>
              <a:rPr lang="da-DK" i="1"/>
            </a:br>
            <a:br>
              <a:rPr lang="da-DK" i="1"/>
            </a:br>
            <a:r>
              <a:rPr lang="da-DK" i="1"/>
              <a:t>Problemformuleringen skal i kort form afgrænse den faglige problemstilling for projektet ved at angive, hvad der skal undersøges og analyseres, samt angive hvilke materialer og faglige metoder, som eleven forventer at inddrage i undersøgelsen og analysen. </a:t>
            </a:r>
            <a:br>
              <a:rPr lang="da-DK" i="1"/>
            </a:br>
            <a:br>
              <a:rPr lang="da-DK" i="1"/>
            </a:br>
            <a:r>
              <a:rPr lang="da-DK" i="1"/>
              <a:t>Eleven afleverer til vejleder(ne) en problemformulering. Vejleder(ne) udformer på baggrund af elevens problemformulering den endelige opgaveformulering, der udleveres ved projektperiodens begyndelse. </a:t>
            </a:r>
            <a:endParaRPr/>
          </a:p>
        </p:txBody>
      </p:sp>
      <p:sp>
        <p:nvSpPr>
          <p:cNvPr id="171" name="Google Shape;171;p14"/>
          <p:cNvSpPr txBox="1">
            <a:spLocks noGrp="1"/>
          </p:cNvSpPr>
          <p:nvPr>
            <p:ph type="title"/>
          </p:nvPr>
        </p:nvSpPr>
        <p:spPr>
          <a:xfrm>
            <a:off x="1206163" y="1278138"/>
            <a:ext cx="9792394" cy="854718"/>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PROBLEMFORMULERING</a:t>
            </a:r>
            <a:endParaRPr/>
          </a:p>
        </p:txBody>
      </p:sp>
      <p:pic>
        <p:nvPicPr>
          <p:cNvPr id="172" name="Google Shape;172;p14"/>
          <p:cNvPicPr preferRelativeResize="0"/>
          <p:nvPr/>
        </p:nvPicPr>
        <p:blipFill rotWithShape="1">
          <a:blip r:embed="rId3">
            <a:alphaModFix/>
          </a:blip>
          <a:srcRect/>
          <a:stretch/>
        </p:blipFill>
        <p:spPr>
          <a:xfrm>
            <a:off x="6960096" y="2780928"/>
            <a:ext cx="4906502" cy="269937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body" idx="1"/>
          </p:nvPr>
        </p:nvSpPr>
        <p:spPr>
          <a:xfrm>
            <a:off x="1199456" y="2106230"/>
            <a:ext cx="9792394" cy="46351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Vejleder(ne) udformer på baggrund af elevens problemformulering den endelige opgaveformulering, der udleveres ved projektperiodens begyndelse. </a:t>
            </a:r>
            <a:endParaRPr/>
          </a:p>
          <a:p>
            <a:pPr marL="0" lvl="0" indent="0" algn="l" rtl="0">
              <a:lnSpc>
                <a:spcPct val="90000"/>
              </a:lnSpc>
              <a:spcBef>
                <a:spcPts val="1000"/>
              </a:spcBef>
              <a:spcAft>
                <a:spcPts val="0"/>
              </a:spcAft>
              <a:buClr>
                <a:schemeClr val="dk1"/>
              </a:buClr>
              <a:buSzPts val="1600"/>
              <a:buNone/>
            </a:pPr>
            <a:r>
              <a:rPr lang="da-DK"/>
              <a:t>Opgaveformuleringen skal: </a:t>
            </a:r>
            <a:endParaRPr/>
          </a:p>
          <a:p>
            <a:pPr marL="0" lvl="0" indent="0" algn="l" rtl="0">
              <a:lnSpc>
                <a:spcPct val="90000"/>
              </a:lnSpc>
              <a:spcBef>
                <a:spcPts val="1000"/>
              </a:spcBef>
              <a:spcAft>
                <a:spcPts val="0"/>
              </a:spcAft>
              <a:buClr>
                <a:schemeClr val="dk1"/>
              </a:buClr>
              <a:buSzPts val="1600"/>
              <a:buNone/>
            </a:pPr>
            <a:r>
              <a:rPr lang="da-DK"/>
              <a:t>– gøre det muligt for eleven at opfylde de faglige mål for studieretningsprojektet </a:t>
            </a:r>
            <a:endParaRPr/>
          </a:p>
          <a:p>
            <a:pPr marL="0" lvl="0" indent="0" algn="l" rtl="0">
              <a:lnSpc>
                <a:spcPct val="90000"/>
              </a:lnSpc>
              <a:spcBef>
                <a:spcPts val="1000"/>
              </a:spcBef>
              <a:spcAft>
                <a:spcPts val="0"/>
              </a:spcAft>
              <a:buClr>
                <a:schemeClr val="dk1"/>
              </a:buClr>
              <a:buSzPts val="1600"/>
              <a:buNone/>
            </a:pPr>
            <a:r>
              <a:rPr lang="da-DK"/>
              <a:t>– give mulighed for faglig fordybelse, der på væsentlige punkter ligger ud over undervisningen i mindst ét af projektets fag </a:t>
            </a:r>
            <a:endParaRPr/>
          </a:p>
          <a:p>
            <a:pPr marL="0" lvl="0" indent="0" algn="l" rtl="0">
              <a:lnSpc>
                <a:spcPct val="90000"/>
              </a:lnSpc>
              <a:spcBef>
                <a:spcPts val="1000"/>
              </a:spcBef>
              <a:spcAft>
                <a:spcPts val="0"/>
              </a:spcAft>
              <a:buClr>
                <a:schemeClr val="dk1"/>
              </a:buClr>
              <a:buSzPts val="1600"/>
              <a:buNone/>
            </a:pPr>
            <a:r>
              <a:rPr lang="da-DK"/>
              <a:t>– skal inddrage nogle aspekter eller være ledsaget af bilag, der ikke er blevet drøftet med eleven under vejledningen og ikke indgår i elevens problemformulering </a:t>
            </a:r>
            <a:endParaRPr/>
          </a:p>
          <a:p>
            <a:pPr marL="0" lvl="0" indent="0" algn="l" rtl="0">
              <a:lnSpc>
                <a:spcPct val="90000"/>
              </a:lnSpc>
              <a:spcBef>
                <a:spcPts val="1000"/>
              </a:spcBef>
              <a:spcAft>
                <a:spcPts val="0"/>
              </a:spcAft>
              <a:buClr>
                <a:schemeClr val="dk1"/>
              </a:buClr>
              <a:buSzPts val="1600"/>
              <a:buNone/>
            </a:pPr>
            <a:r>
              <a:rPr lang="da-DK"/>
              <a:t>– være konkret og afgrænset </a:t>
            </a:r>
            <a:endParaRPr/>
          </a:p>
          <a:p>
            <a:pPr marL="0" lvl="0" indent="0" algn="l" rtl="0">
              <a:lnSpc>
                <a:spcPct val="90000"/>
              </a:lnSpc>
              <a:spcBef>
                <a:spcPts val="1000"/>
              </a:spcBef>
              <a:spcAft>
                <a:spcPts val="0"/>
              </a:spcAft>
              <a:buClr>
                <a:schemeClr val="dk1"/>
              </a:buClr>
              <a:buSzPts val="1600"/>
              <a:buNone/>
            </a:pPr>
            <a:r>
              <a:rPr lang="da-DK"/>
              <a:t>– indebære, at de(t) indgående fag anvendes på et passende niveau </a:t>
            </a:r>
            <a:endParaRPr/>
          </a:p>
          <a:p>
            <a:pPr marL="0" lvl="0" indent="0" algn="l" rtl="0">
              <a:lnSpc>
                <a:spcPct val="90000"/>
              </a:lnSpc>
              <a:spcBef>
                <a:spcPts val="1000"/>
              </a:spcBef>
              <a:spcAft>
                <a:spcPts val="0"/>
              </a:spcAft>
              <a:buClr>
                <a:schemeClr val="dk1"/>
              </a:buClr>
              <a:buSzPts val="1600"/>
              <a:buNone/>
            </a:pPr>
            <a:r>
              <a:rPr lang="da-DK"/>
              <a:t>– være udformet således, at eleven har mulighed for at besvare opgaveformuleringen fyldestgørende inden for de tidsmæssige rammer for studieretningsprojektet. </a:t>
            </a:r>
            <a:endParaRPr/>
          </a:p>
          <a:p>
            <a:pPr marL="0" lvl="0" indent="0" algn="l" rtl="0">
              <a:lnSpc>
                <a:spcPct val="90000"/>
              </a:lnSpc>
              <a:spcBef>
                <a:spcPts val="1000"/>
              </a:spcBef>
              <a:spcAft>
                <a:spcPts val="0"/>
              </a:spcAft>
              <a:buClr>
                <a:schemeClr val="dk1"/>
              </a:buClr>
              <a:buSzPts val="1600"/>
              <a:buNone/>
            </a:pPr>
            <a:r>
              <a:rPr lang="da-DK"/>
              <a:t>Hvis der indgår to fag i studieretningsprojektet, skal opgaveformuleringen endvidere rumme såvel fagspecifikke som tværgående problemstillinger med brug af de indgående fag. Elever, der har valgt samme område, skal udarbejde forskellige problemformuleringer og skal have udleveret forskellige opgaveformuleringer. </a:t>
            </a:r>
            <a:endParaRPr/>
          </a:p>
        </p:txBody>
      </p:sp>
      <p:sp>
        <p:nvSpPr>
          <p:cNvPr id="191" name="Google Shape;191;p17"/>
          <p:cNvSpPr txBox="1">
            <a:spLocks noGrp="1"/>
          </p:cNvSpPr>
          <p:nvPr>
            <p:ph type="title"/>
          </p:nvPr>
        </p:nvSpPr>
        <p:spPr>
          <a:xfrm>
            <a:off x="1206163" y="1278138"/>
            <a:ext cx="9792394" cy="638694"/>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OPGAVEFORMULERINGEN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SKRIVEPERIODEN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body" idx="1"/>
          </p:nvPr>
        </p:nvSpPr>
        <p:spPr>
          <a:xfrm>
            <a:off x="1199456" y="2471433"/>
            <a:ext cx="5256584" cy="3630603"/>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Uge 11: </a:t>
            </a:r>
            <a:br>
              <a:rPr lang="da-DK" dirty="0"/>
            </a:br>
            <a:r>
              <a:rPr lang="da-DK" dirty="0"/>
              <a:t>Fredag: Opgaveformuleringerne offentliggøres kl. 8.30</a:t>
            </a:r>
            <a:br>
              <a:rPr lang="da-DK" dirty="0"/>
            </a:br>
            <a:r>
              <a:rPr lang="da-DK" dirty="0"/>
              <a:t>8.30-9.00: Møde med 1 af vejlederne</a:t>
            </a:r>
            <a:br>
              <a:rPr lang="da-DK" dirty="0"/>
            </a:br>
            <a:r>
              <a:rPr lang="da-DK" dirty="0"/>
              <a:t>9.15-10.45: Lektion med SRP-lærer om bl.a. formalia og struktur</a:t>
            </a:r>
            <a:endParaRPr dirty="0"/>
          </a:p>
          <a:p>
            <a:pPr marL="144000" lvl="0" indent="-144000" algn="l" rtl="0">
              <a:lnSpc>
                <a:spcPct val="90000"/>
              </a:lnSpc>
              <a:spcBef>
                <a:spcPts val="1000"/>
              </a:spcBef>
              <a:spcAft>
                <a:spcPts val="0"/>
              </a:spcAft>
              <a:buClr>
                <a:schemeClr val="dk1"/>
              </a:buClr>
              <a:buSzPts val="1600"/>
              <a:buChar char="•"/>
            </a:pPr>
            <a:r>
              <a:rPr lang="da-DK" dirty="0"/>
              <a:t>Uge 12:</a:t>
            </a:r>
            <a:br>
              <a:rPr lang="da-DK" dirty="0"/>
            </a:br>
            <a:r>
              <a:rPr lang="da-DK" dirty="0"/>
              <a:t>Tirsdag: SRP på ÅSG, </a:t>
            </a:r>
            <a:br>
              <a:rPr lang="da-DK" dirty="0"/>
            </a:br>
            <a:r>
              <a:rPr lang="da-DK" dirty="0"/>
              <a:t>	  SRP-café (frivillig) </a:t>
            </a:r>
            <a:br>
              <a:rPr lang="da-DK" dirty="0"/>
            </a:br>
            <a:r>
              <a:rPr lang="da-DK" dirty="0"/>
              <a:t>Torsdag: SRP-café (frivillig)</a:t>
            </a:r>
            <a:br>
              <a:rPr lang="da-DK" dirty="0"/>
            </a:br>
            <a:endParaRPr lang="da-DK" dirty="0"/>
          </a:p>
          <a:p>
            <a:pPr marL="144000" lvl="0" indent="-144000" algn="l" rtl="0">
              <a:lnSpc>
                <a:spcPct val="90000"/>
              </a:lnSpc>
              <a:spcBef>
                <a:spcPts val="1000"/>
              </a:spcBef>
              <a:spcAft>
                <a:spcPts val="0"/>
              </a:spcAft>
              <a:buClr>
                <a:schemeClr val="dk1"/>
              </a:buClr>
              <a:buSzPts val="1600"/>
              <a:buChar char="•"/>
            </a:pPr>
            <a:r>
              <a:rPr lang="da-DK" dirty="0"/>
              <a:t>Uge 13:</a:t>
            </a:r>
            <a:br>
              <a:rPr lang="da-DK" dirty="0"/>
            </a:br>
            <a:r>
              <a:rPr lang="da-DK" dirty="0"/>
              <a:t>Mandag: SRP på ÅSG</a:t>
            </a:r>
            <a:br>
              <a:rPr lang="da-DK" dirty="0"/>
            </a:br>
            <a:r>
              <a:rPr lang="da-DK" dirty="0"/>
              <a:t>Tirsdag: SRP-café (frivillig)</a:t>
            </a:r>
            <a:br>
              <a:rPr lang="da-DK" dirty="0"/>
            </a:br>
            <a:r>
              <a:rPr lang="da-DK" dirty="0"/>
              <a:t>Torsdag: Frist for aflevering af SRP kl. 16.00 i </a:t>
            </a:r>
            <a:r>
              <a:rPr lang="da-DK" dirty="0" err="1"/>
              <a:t>Netprøver</a:t>
            </a:r>
            <a:endParaRPr dirty="0"/>
          </a:p>
        </p:txBody>
      </p:sp>
      <p:sp>
        <p:nvSpPr>
          <p:cNvPr id="183" name="Google Shape;183;p16"/>
          <p:cNvSpPr txBox="1">
            <a:spLocks noGrp="1"/>
          </p:cNvSpPr>
          <p:nvPr>
            <p:ph type="title"/>
          </p:nvPr>
        </p:nvSpPr>
        <p:spPr>
          <a:xfrm>
            <a:off x="1199456" y="1362807"/>
            <a:ext cx="9792394" cy="81179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84" name="Google Shape;184;p16"/>
          <p:cNvPicPr preferRelativeResize="0"/>
          <p:nvPr/>
        </p:nvPicPr>
        <p:blipFill rotWithShape="1">
          <a:blip r:embed="rId3">
            <a:alphaModFix/>
          </a:blip>
          <a:srcRect/>
          <a:stretch/>
        </p:blipFill>
        <p:spPr>
          <a:xfrm>
            <a:off x="6744072" y="2996952"/>
            <a:ext cx="4779484" cy="293163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388114" y="5318986"/>
            <a:ext cx="74295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Skrivedag med mulighed for at:</a:t>
            </a:r>
            <a:br>
              <a:rPr lang="da-DK" dirty="0"/>
            </a:br>
            <a:r>
              <a:rPr lang="da-DK" dirty="0"/>
              <a:t>- sidde sammen og skrive i lokalerne</a:t>
            </a:r>
            <a:br>
              <a:rPr lang="da-DK" dirty="0"/>
            </a:br>
            <a:r>
              <a:rPr lang="da-DK" dirty="0"/>
              <a:t>- sidde i stillelokale</a:t>
            </a:r>
            <a:br>
              <a:rPr lang="da-DK" dirty="0"/>
            </a:br>
            <a:r>
              <a:rPr lang="da-DK" dirty="0"/>
              <a:t>- få vejledning af lærere</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Vejledning:</a:t>
            </a:r>
            <a:br>
              <a:rPr lang="da-DK" dirty="0"/>
            </a:br>
            <a:r>
              <a:rPr lang="da-DK" dirty="0"/>
              <a:t>Inden dagen udsendes en plan over hvilke lærere, der er til stede hvornår.</a:t>
            </a:r>
            <a:br>
              <a:rPr lang="da-DK" dirty="0"/>
            </a:br>
            <a:r>
              <a:rPr lang="da-DK" dirty="0"/>
              <a:t>Alle vejledere er så vidt muligt til stede i løbet af begge ‘SRP på ÅSG’ dage.</a:t>
            </a:r>
            <a:br>
              <a:rPr lang="da-DK" dirty="0"/>
            </a:br>
            <a:r>
              <a:rPr lang="da-DK" dirty="0"/>
              <a:t>Der føres fravær til vejledningerne.</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97" name="Google Shape;197;p1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SRP PÅ ÅSG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Tirsdag d. 17. marts, torsdag d. 15. marts og tirsdag d. 24. marts kl. 15.00-16.30</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Her kan du få hjælp, hvis du er gået i stå, har brug for hjælp til praktiske forhold ved besvarelsen, har brug for overordnet vejledning, … Det fremgår af </a:t>
            </a:r>
            <a:r>
              <a:rPr lang="da-DK" dirty="0" err="1"/>
              <a:t>Studica</a:t>
            </a:r>
            <a:r>
              <a:rPr lang="da-DK" dirty="0"/>
              <a:t> hvilke fag, der er repræsenteret.</a:t>
            </a:r>
            <a:endParaRPr dirty="0"/>
          </a:p>
        </p:txBody>
      </p:sp>
      <p:sp>
        <p:nvSpPr>
          <p:cNvPr id="203" name="Google Shape;203;p1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 CAFÉ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Et individuelt projekt, hvor du fordyber dig i en faglig problemstilling inden for et selvvalgt område. Som afslutning på projektet udarbejdes et skriftligt produkt, der danner udgangspunkt for en mundtlig eksamination. </a:t>
            </a:r>
            <a:endParaRPr/>
          </a:p>
          <a:p>
            <a:pPr marL="144000" lvl="0" indent="-144000" algn="l" rtl="0">
              <a:lnSpc>
                <a:spcPct val="90000"/>
              </a:lnSpc>
              <a:spcBef>
                <a:spcPts val="1000"/>
              </a:spcBef>
              <a:spcAft>
                <a:spcPts val="0"/>
              </a:spcAft>
              <a:buClr>
                <a:schemeClr val="dk1"/>
              </a:buClr>
              <a:buSzPts val="1600"/>
              <a:buChar char="•"/>
            </a:pPr>
            <a:r>
              <a:rPr lang="da-DK"/>
              <a:t>Studieretningsprojektet skrives som hovedregel i to fag, hvoraf mindst et fag er på A-niveau og mindst et fag er et studieretningsfag. </a:t>
            </a:r>
            <a:endParaRPr/>
          </a:p>
          <a:p>
            <a:pPr marL="144000" lvl="0" indent="-144000" algn="l" rtl="0">
              <a:lnSpc>
                <a:spcPct val="90000"/>
              </a:lnSpc>
              <a:spcBef>
                <a:spcPts val="1000"/>
              </a:spcBef>
              <a:spcAft>
                <a:spcPts val="0"/>
              </a:spcAft>
              <a:buClr>
                <a:schemeClr val="dk1"/>
              </a:buClr>
              <a:buSzPts val="1600"/>
              <a:buChar char="•"/>
            </a:pPr>
            <a:r>
              <a:rPr lang="da-DK"/>
              <a:t>Studieretningsprojektet kan omfatte arbejde med innovation og udarbejdelse af innovative løsningsforslag. </a:t>
            </a:r>
            <a:endParaRPr/>
          </a:p>
          <a:p>
            <a:pPr marL="144000" lvl="0" indent="-144000" algn="l" rtl="0">
              <a:lnSpc>
                <a:spcPct val="90000"/>
              </a:lnSpc>
              <a:spcBef>
                <a:spcPts val="1000"/>
              </a:spcBef>
              <a:spcAft>
                <a:spcPts val="0"/>
              </a:spcAft>
              <a:buClr>
                <a:schemeClr val="dk1"/>
              </a:buClr>
              <a:buSzPts val="1600"/>
              <a:buChar char="•"/>
            </a:pPr>
            <a:r>
              <a:rPr lang="da-DK"/>
              <a:t>Studieretningsprojektet udarbejdes i løbet af to uger (10 skoledage) inden for perioden 1. marts til 15. april og har en samlet varighed af 50 timer. Ud af projektperiodens tid skal der afsættes 20 timer til vejledning og andre aktiviteter i forbindelse med projektet med tilstedeværelse af relevante lærere. </a:t>
            </a:r>
            <a:endParaRPr/>
          </a:p>
        </p:txBody>
      </p:sp>
      <p:sp>
        <p:nvSpPr>
          <p:cNvPr id="93" name="Google Shape;93;p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HVAD ER ET STUDIERETNINGSPROJEKT?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body" idx="1"/>
          </p:nvPr>
        </p:nvSpPr>
        <p:spPr>
          <a:xfrm>
            <a:off x="1206163" y="3140968"/>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Studieretningsprojektets skriftlige produkt omfatter blandt andet forside, indholdsfortegnelse, noter, litteraturliste og resume. Det skriftlige produkt skal have et omfang på 15-20 normalsider a 2400 enheder (antal anslag inklusiv mellemrum). </a:t>
            </a:r>
            <a:endParaRPr sz="1200"/>
          </a:p>
          <a:p>
            <a:pPr marL="0" lvl="0" indent="0" algn="l" rtl="0">
              <a:lnSpc>
                <a:spcPct val="90000"/>
              </a:lnSpc>
              <a:spcBef>
                <a:spcPts val="1000"/>
              </a:spcBef>
              <a:spcAft>
                <a:spcPts val="0"/>
              </a:spcAft>
              <a:buClr>
                <a:schemeClr val="dk1"/>
              </a:buClr>
              <a:buSzPts val="1200"/>
              <a:buNone/>
            </a:pPr>
            <a:r>
              <a:rPr lang="da-DK" sz="1200"/>
              <a:t>Ved studieretningsprojekter, hvor det skriftlige produkt indeholder større mængder af symbolsprog, kan disse dele af besvarelsen opgøres ud fra deres omfang på de givne sider uden at tælle antal enheder. Forside, indholdsfortegnelse, noter, litteraturliste, figurer, tabeller og lignende materialer medregnes ikke i omfanget. Eventuelle bilag betragtes ikke som en del af det skriftlige produkt, der indgår i den samlede bedømmelse.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et eller flere fremmedsprog indgår, skal en del af det anvendte materiale være på de(t) fremmede sprog.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kunstneriske fag eller innovative løsninger indgår, kan en del af det anvendte materiale være et selvproduceret produkt. </a:t>
            </a:r>
            <a:endParaRPr sz="1200"/>
          </a:p>
          <a:p>
            <a:pPr marL="0" lvl="0" indent="0" algn="l" rtl="0">
              <a:lnSpc>
                <a:spcPct val="90000"/>
              </a:lnSpc>
              <a:spcBef>
                <a:spcPts val="1000"/>
              </a:spcBef>
              <a:spcAft>
                <a:spcPts val="0"/>
              </a:spcAft>
              <a:buClr>
                <a:schemeClr val="dk1"/>
              </a:buClr>
              <a:buSzPts val="1200"/>
              <a:buNone/>
            </a:pPr>
            <a:r>
              <a:rPr lang="da-DK" sz="1200"/>
              <a:t>Studieretningsprojektets skriftlige produkt skal udarbejdes på dansk. Skolens leder kan dog godkende, at produktet helt eller delvist udarbejdes på engelsk, tysk eller fransk. Hvis et eller flere fremmedsprog indgår, kan skolens leder endvidere godkende, at det skriftlige produkt helt eller delvist udarbejdes på et af de pågældende sprog. </a:t>
            </a:r>
            <a:endParaRPr sz="1200"/>
          </a:p>
          <a:p>
            <a:pPr marL="0" lvl="0" indent="0" algn="l" rtl="0">
              <a:lnSpc>
                <a:spcPct val="90000"/>
              </a:lnSpc>
              <a:spcBef>
                <a:spcPts val="1000"/>
              </a:spcBef>
              <a:spcAft>
                <a:spcPts val="0"/>
              </a:spcAft>
              <a:buClr>
                <a:schemeClr val="dk1"/>
              </a:buClr>
              <a:buSzPts val="1200"/>
              <a:buNone/>
            </a:pPr>
            <a:r>
              <a:rPr lang="da-DK" sz="1200"/>
              <a:t>I perioden fra aflevering af det skriftlige produkt og frem til den mundtlige eksamination må vejlederne ikke overfor eleven kommentere studieretningsprojektets skriftlige produkt eller vejlede den enkelte elev i det tilknyttede faglige område. </a:t>
            </a:r>
            <a:endParaRPr/>
          </a:p>
        </p:txBody>
      </p:sp>
      <p:sp>
        <p:nvSpPr>
          <p:cNvPr id="209" name="Google Shape;209;p20"/>
          <p:cNvSpPr txBox="1">
            <a:spLocks noGrp="1"/>
          </p:cNvSpPr>
          <p:nvPr>
            <p:ph type="title"/>
          </p:nvPr>
        </p:nvSpPr>
        <p:spPr>
          <a:xfrm>
            <a:off x="1206163" y="1844824"/>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DET SKRIFTLIGE PRODUKT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MUNDTLIG EKSAMEN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17-20:</a:t>
            </a:r>
            <a:br>
              <a:rPr lang="da-DK" dirty="0"/>
            </a:br>
            <a:r>
              <a:rPr lang="da-DK" dirty="0"/>
              <a:t>1 lektion med SRP-lærer om den mundtlige eksamen</a:t>
            </a:r>
            <a:br>
              <a:rPr lang="da-DK" dirty="0"/>
            </a:br>
            <a:r>
              <a:rPr lang="da-DK" dirty="0"/>
              <a:t>3 lektioner med filosofilærer om videnskabsteori</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Mandag d. 11. maj: eksamensdato offentliggøres</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Juni: Mundtlig eksamen</a:t>
            </a:r>
            <a:endParaRPr dirty="0"/>
          </a:p>
        </p:txBody>
      </p:sp>
      <p:sp>
        <p:nvSpPr>
          <p:cNvPr id="220" name="Google Shape;220;p2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221" name="Google Shape;221;p22"/>
          <p:cNvPicPr preferRelativeResize="0"/>
          <p:nvPr/>
        </p:nvPicPr>
        <p:blipFill rotWithShape="1">
          <a:blip r:embed="rId3">
            <a:alphaModFix/>
          </a:blip>
          <a:srcRect/>
          <a:stretch/>
        </p:blipFill>
        <p:spPr>
          <a:xfrm>
            <a:off x="4943872" y="4481768"/>
            <a:ext cx="5904656" cy="14892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Den mundtlige eksamination afholdes i eksamensperioden i slutningen af 3.g. Eksaminator og censor drøfter inden den mundtlige eksamination, hvilke områder og problemstillinger i relation til det skriftlige produkt eksaminanden skal uddybe. </a:t>
            </a:r>
            <a:endParaRPr/>
          </a:p>
          <a:p>
            <a:pPr marL="0" lvl="0" indent="0" algn="l" rtl="0">
              <a:lnSpc>
                <a:spcPct val="90000"/>
              </a:lnSpc>
              <a:spcBef>
                <a:spcPts val="1000"/>
              </a:spcBef>
              <a:spcAft>
                <a:spcPts val="0"/>
              </a:spcAft>
              <a:buClr>
                <a:schemeClr val="dk1"/>
              </a:buClr>
              <a:buSzPts val="1600"/>
              <a:buNone/>
            </a:pPr>
            <a:r>
              <a:rPr lang="da-DK"/>
              <a:t>Eksaminationstiden er ca. 30 minutter. Der gives ingen forberedelsestid. </a:t>
            </a:r>
            <a:endParaRPr/>
          </a:p>
          <a:p>
            <a:pPr marL="0" lvl="0" indent="0" algn="l" rtl="0">
              <a:lnSpc>
                <a:spcPct val="90000"/>
              </a:lnSpc>
              <a:spcBef>
                <a:spcPts val="1000"/>
              </a:spcBef>
              <a:spcAft>
                <a:spcPts val="0"/>
              </a:spcAft>
              <a:buClr>
                <a:schemeClr val="dk1"/>
              </a:buClr>
              <a:buSzPts val="1600"/>
              <a:buNone/>
            </a:pPr>
            <a:r>
              <a:rPr lang="da-DK"/>
              <a:t>Eksaminationen tager udgangspunkt i eksaminandens præsentation af projektets centrale problemstillinger og vigtigste konklusioner. Præsentationen har en varighed på op til 10 minutter. Eksaminationen former sig derefter som en faglig samtale mellem eksaminand, eksaminator og censor med udgangspunkt i den mundtlige præsentation og det skriftlige produkt. </a:t>
            </a:r>
            <a:endParaRPr/>
          </a:p>
          <a:p>
            <a:pPr marL="0" lvl="0" indent="0" algn="l" rtl="0">
              <a:lnSpc>
                <a:spcPct val="90000"/>
              </a:lnSpc>
              <a:spcBef>
                <a:spcPts val="1000"/>
              </a:spcBef>
              <a:spcAft>
                <a:spcPts val="0"/>
              </a:spcAft>
              <a:buClr>
                <a:schemeClr val="dk1"/>
              </a:buClr>
              <a:buSzPts val="1600"/>
              <a:buNone/>
            </a:pPr>
            <a:r>
              <a:rPr lang="da-DK"/>
              <a:t>I fremlæggelsen og den efterfølgende samtale skal der indgå metodiske og basale videnskabsteoretiske overvejelser, som er relevante i forbindelse med projektets gennemførelse. </a:t>
            </a:r>
            <a:endParaRPr/>
          </a:p>
          <a:p>
            <a:pPr marL="0" lvl="0" indent="0" algn="l" rtl="0">
              <a:lnSpc>
                <a:spcPct val="90000"/>
              </a:lnSpc>
              <a:spcBef>
                <a:spcPts val="1000"/>
              </a:spcBef>
              <a:spcAft>
                <a:spcPts val="0"/>
              </a:spcAft>
              <a:buClr>
                <a:schemeClr val="dk1"/>
              </a:buClr>
              <a:buSzPts val="1600"/>
              <a:buNone/>
            </a:pPr>
            <a:r>
              <a:rPr lang="da-DK"/>
              <a:t>Ved den mundtlige eksamination er der en vejleder (eksaminator) og en censor til stede. Disse skal samlet have kompetence inden for den af eksaminanden valgte fagkombination. </a:t>
            </a:r>
            <a:endParaRPr/>
          </a:p>
        </p:txBody>
      </p:sp>
      <p:sp>
        <p:nvSpPr>
          <p:cNvPr id="227" name="Google Shape;227;p2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DEN MUNDTLIGE EKSAMEN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Formelle krav:</a:t>
            </a:r>
            <a:br>
              <a:rPr lang="da-DK"/>
            </a:br>
            <a:r>
              <a:rPr lang="da-DK"/>
              <a:t>Fra de faglige mål:</a:t>
            </a:r>
            <a:br>
              <a:rPr lang="da-DK"/>
            </a:br>
            <a:r>
              <a:rPr lang="da-DK"/>
              <a:t>– gøre sig metodiske og basale videnskabsteoretiske overvejelser i forbindelse med behandling af en kompleks faglig problemstilling </a:t>
            </a:r>
            <a:br>
              <a:rPr lang="da-DK"/>
            </a:br>
            <a:br>
              <a:rPr lang="da-DK"/>
            </a:br>
            <a:r>
              <a:rPr lang="da-DK"/>
              <a:t>Fra krav til det skriftlige produkt:</a:t>
            </a:r>
            <a:br>
              <a:rPr lang="da-DK"/>
            </a:br>
            <a:r>
              <a:rPr lang="da-DK"/>
              <a:t>- der er ingen krav om inddragelse af videnskabsteori</a:t>
            </a:r>
            <a:br>
              <a:rPr lang="da-DK"/>
            </a:br>
            <a:br>
              <a:rPr lang="da-DK"/>
            </a:br>
            <a:r>
              <a:rPr lang="da-DK"/>
              <a:t>Fra krav til den mundtlige eksamen:</a:t>
            </a:r>
            <a:br>
              <a:rPr lang="da-DK"/>
            </a:br>
            <a:r>
              <a:rPr lang="da-DK"/>
              <a:t>- I fremlæggelsen og den efterfølgende samtale skal der indgå metodiske og basale videnskabsteoretiske overvejelser, som er relevante i forbindelse med projektets gennemførelse.</a:t>
            </a:r>
            <a:endParaRPr/>
          </a:p>
          <a:p>
            <a:pPr marL="144000" lvl="0" indent="-144000" algn="l" rtl="0">
              <a:lnSpc>
                <a:spcPct val="90000"/>
              </a:lnSpc>
              <a:spcBef>
                <a:spcPts val="1000"/>
              </a:spcBef>
              <a:spcAft>
                <a:spcPts val="0"/>
              </a:spcAft>
              <a:buClr>
                <a:schemeClr val="dk1"/>
              </a:buClr>
              <a:buSzPts val="1600"/>
              <a:buChar char="•"/>
            </a:pPr>
            <a:r>
              <a:rPr lang="da-DK"/>
              <a:t>Der vil være lektioner med filosofilærerne mellem aflevering af det skriftlige produkt og den mundtlige eksamen</a:t>
            </a:r>
            <a:endParaRPr/>
          </a:p>
          <a:p>
            <a:pPr marL="144000" lvl="0" indent="-42400" algn="l" rtl="0">
              <a:lnSpc>
                <a:spcPct val="90000"/>
              </a:lnSpc>
              <a:spcBef>
                <a:spcPts val="1000"/>
              </a:spcBef>
              <a:spcAft>
                <a:spcPts val="0"/>
              </a:spcAft>
              <a:buClr>
                <a:schemeClr val="dk1"/>
              </a:buClr>
              <a:buSzPts val="1600"/>
              <a:buNone/>
            </a:pPr>
            <a:endParaRPr/>
          </a:p>
        </p:txBody>
      </p:sp>
      <p:sp>
        <p:nvSpPr>
          <p:cNvPr id="233" name="Google Shape;233;p24"/>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VIDENSKABSTEORI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body" idx="1"/>
          </p:nvPr>
        </p:nvSpPr>
        <p:spPr>
          <a:xfrm>
            <a:off x="1185922" y="2168020"/>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da-DK" sz="1400"/>
              <a:t>Bedømmelsen er en vurdering af, i hvilken grad eksaminandens præstation opfylder de faglige mål. </a:t>
            </a:r>
            <a:endParaRPr/>
          </a:p>
          <a:p>
            <a:pPr marL="0" lvl="0" indent="0" algn="l" rtl="0">
              <a:lnSpc>
                <a:spcPct val="90000"/>
              </a:lnSpc>
              <a:spcBef>
                <a:spcPts val="1000"/>
              </a:spcBef>
              <a:spcAft>
                <a:spcPts val="0"/>
              </a:spcAft>
              <a:buClr>
                <a:schemeClr val="dk1"/>
              </a:buClr>
              <a:buSzPts val="1400"/>
              <a:buNone/>
            </a:pPr>
            <a:r>
              <a:rPr lang="da-DK" sz="1400"/>
              <a:t>Ved det skriftlige produkt, lægges vægt på: </a:t>
            </a:r>
            <a:br>
              <a:rPr lang="da-DK" sz="1400"/>
            </a:br>
            <a:r>
              <a:rPr lang="da-DK" sz="1400"/>
              <a:t>– om opgaveformuleringen er besvaret </a:t>
            </a:r>
            <a:br>
              <a:rPr lang="da-DK" sz="1400"/>
            </a:br>
            <a:r>
              <a:rPr lang="da-DK" sz="1400"/>
              <a:t>– relevant udvælgelse, anvendelse og kombination af viden og metoder fra indgående fag </a:t>
            </a:r>
            <a:br>
              <a:rPr lang="da-DK" sz="1400"/>
            </a:br>
            <a:r>
              <a:rPr lang="da-DK" sz="1400"/>
              <a:t>– den faglige indsigt og fordybelse ved at beherske relevante faglige mål i indgående fag og ved at sætte sig ind i relevante nye faglige områder </a:t>
            </a:r>
            <a:br>
              <a:rPr lang="da-DK" sz="1400"/>
            </a:br>
            <a:r>
              <a:rPr lang="da-DK" sz="1400"/>
              <a:t>– anvendelse af relevant materiale </a:t>
            </a:r>
            <a:br>
              <a:rPr lang="da-DK" sz="1400"/>
            </a:br>
            <a:r>
              <a:rPr lang="da-DK" sz="1400"/>
              <a:t>– den faglige formidling og fremstillingsform. </a:t>
            </a:r>
            <a:endParaRPr sz="1400"/>
          </a:p>
          <a:p>
            <a:pPr marL="0" lvl="0" indent="0" algn="l" rtl="0">
              <a:lnSpc>
                <a:spcPct val="90000"/>
              </a:lnSpc>
              <a:spcBef>
                <a:spcPts val="1000"/>
              </a:spcBef>
              <a:spcAft>
                <a:spcPts val="0"/>
              </a:spcAft>
              <a:buClr>
                <a:schemeClr val="dk1"/>
              </a:buClr>
              <a:buSzPts val="1400"/>
              <a:buNone/>
            </a:pPr>
            <a:r>
              <a:rPr lang="da-DK" sz="1400"/>
              <a:t>Ved den mundtlige prøve, lægges vægt på: </a:t>
            </a:r>
            <a:br>
              <a:rPr lang="da-DK" sz="1400"/>
            </a:br>
            <a:r>
              <a:rPr lang="da-DK" sz="1400"/>
              <a:t>– den mundtlige præsentation af projektet og dets vigtigste konklusioner </a:t>
            </a:r>
            <a:br>
              <a:rPr lang="da-DK" sz="1400"/>
            </a:br>
            <a:r>
              <a:rPr lang="da-DK" sz="1400"/>
              <a:t>– faglig indsigt og fordybelse i den faglige dialog samt kombination af viden fra indgående fag. </a:t>
            </a:r>
            <a:br>
              <a:rPr lang="da-DK" sz="1400"/>
            </a:br>
            <a:r>
              <a:rPr lang="da-DK" sz="1400"/>
              <a:t>– eksaminandens evne til at foretage metodiske, tværfaglige og basale videnskabsteoretiske overvejelser i forbindelse med projekter og valg af indgående fag, herunder argumentation for eventuelt valg af ét fag. </a:t>
            </a:r>
            <a:endParaRPr sz="1400"/>
          </a:p>
          <a:p>
            <a:pPr marL="0" lvl="0" indent="0" algn="l" rtl="0">
              <a:lnSpc>
                <a:spcPct val="90000"/>
              </a:lnSpc>
              <a:spcBef>
                <a:spcPts val="1000"/>
              </a:spcBef>
              <a:spcAft>
                <a:spcPts val="0"/>
              </a:spcAft>
              <a:buClr>
                <a:schemeClr val="dk1"/>
              </a:buClr>
              <a:buSzPts val="1400"/>
              <a:buNone/>
            </a:pPr>
            <a:r>
              <a:rPr lang="da-DK" sz="1400"/>
              <a:t>Hvis studieretningsprojektet omfatter innovative løsningsforslag, indgår eksaminandens evne til at udvikle og vurdere løsningsforslag i bedømmelsen. </a:t>
            </a:r>
            <a:endParaRPr/>
          </a:p>
          <a:p>
            <a:pPr marL="0" lvl="0" indent="0" algn="l" rtl="0">
              <a:lnSpc>
                <a:spcPct val="90000"/>
              </a:lnSpc>
              <a:spcBef>
                <a:spcPts val="1000"/>
              </a:spcBef>
              <a:spcAft>
                <a:spcPts val="0"/>
              </a:spcAft>
              <a:buClr>
                <a:schemeClr val="dk1"/>
              </a:buClr>
              <a:buSzPts val="1400"/>
              <a:buNone/>
            </a:pPr>
            <a:r>
              <a:rPr lang="da-DK" sz="1400"/>
              <a:t>Der gives én karakter ud fra en helhedsvurdering af eksaminandens præstation omfattende det skriftlige produkt og eksaminandens mundtlige præstation. Det er alene eksaminator og censor, der bedømmer den samlede præstation.</a:t>
            </a:r>
            <a:endParaRPr/>
          </a:p>
        </p:txBody>
      </p:sp>
      <p:sp>
        <p:nvSpPr>
          <p:cNvPr id="239" name="Google Shape;239;p25"/>
          <p:cNvSpPr txBox="1">
            <a:spLocks noGrp="1"/>
          </p:cNvSpPr>
          <p:nvPr>
            <p:ph type="title"/>
          </p:nvPr>
        </p:nvSpPr>
        <p:spPr>
          <a:xfrm>
            <a:off x="1206163" y="127813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BEDØMMELSESKRITERIER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1178675" y="2348875"/>
            <a:ext cx="9792300" cy="42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Eleverne skal kunne: </a:t>
            </a:r>
            <a:endParaRPr sz="1200"/>
          </a:p>
          <a:p>
            <a:pPr marL="0" lvl="0" indent="0" algn="l" rtl="0">
              <a:lnSpc>
                <a:spcPct val="90000"/>
              </a:lnSpc>
              <a:spcBef>
                <a:spcPts val="1000"/>
              </a:spcBef>
              <a:spcAft>
                <a:spcPts val="0"/>
              </a:spcAft>
              <a:buClr>
                <a:schemeClr val="dk1"/>
              </a:buClr>
              <a:buSzPts val="1200"/>
              <a:buNone/>
            </a:pPr>
            <a:r>
              <a:rPr lang="da-DK" sz="1200"/>
              <a:t>– afgrænse, formulere og begrunde en problemformulering på baggrund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besvare en stillet opgaveformulering, således at der er overensstemmelse mellem opgaveformuleringen og opgavebesvarelsen </a:t>
            </a:r>
            <a:endParaRPr sz="1200"/>
          </a:p>
          <a:p>
            <a:pPr marL="0" lvl="0" indent="0" algn="l" rtl="0">
              <a:lnSpc>
                <a:spcPct val="90000"/>
              </a:lnSpc>
              <a:spcBef>
                <a:spcPts val="1000"/>
              </a:spcBef>
              <a:spcAft>
                <a:spcPts val="0"/>
              </a:spcAft>
              <a:buClr>
                <a:schemeClr val="dk1"/>
              </a:buClr>
              <a:buSzPts val="1200"/>
              <a:buNone/>
            </a:pPr>
            <a:r>
              <a:rPr lang="da-DK" sz="1200"/>
              <a:t>– planlægge og gennemføre en undersøgelse af en problemstilling med anvendelse af viden, kundskaber og metoder fra indgående fag </a:t>
            </a:r>
            <a:endParaRPr sz="1200"/>
          </a:p>
          <a:p>
            <a:pPr marL="0" lvl="0" indent="0" algn="l" rtl="0">
              <a:lnSpc>
                <a:spcPct val="90000"/>
              </a:lnSpc>
              <a:spcBef>
                <a:spcPts val="1000"/>
              </a:spcBef>
              <a:spcAft>
                <a:spcPts val="0"/>
              </a:spcAft>
              <a:buClr>
                <a:schemeClr val="dk1"/>
              </a:buClr>
              <a:buSzPts val="1200"/>
              <a:buNone/>
            </a:pPr>
            <a:r>
              <a:rPr lang="da-DK" sz="1200"/>
              <a:t>– demonstrere faglig indsigt og fordybelse ved at beherske relevante faglige mål i indgående fag og ved at sætte sig ind i relevante nye faglige områder </a:t>
            </a:r>
            <a:endParaRPr sz="1200"/>
          </a:p>
          <a:p>
            <a:pPr marL="0" lvl="0" indent="0" algn="l" rtl="0">
              <a:lnSpc>
                <a:spcPct val="90000"/>
              </a:lnSpc>
              <a:spcBef>
                <a:spcPts val="1000"/>
              </a:spcBef>
              <a:spcAft>
                <a:spcPts val="0"/>
              </a:spcAft>
              <a:buClr>
                <a:schemeClr val="dk1"/>
              </a:buClr>
              <a:buSzPts val="1200"/>
              <a:buNone/>
            </a:pPr>
            <a:r>
              <a:rPr lang="da-DK" sz="1200"/>
              <a:t>– udvælge, anvende og kombinere forskellige faglige tilgange og metoder </a:t>
            </a:r>
            <a:endParaRPr sz="1200"/>
          </a:p>
          <a:p>
            <a:pPr marL="0" lvl="0" indent="0" algn="l" rtl="0">
              <a:lnSpc>
                <a:spcPct val="90000"/>
              </a:lnSpc>
              <a:spcBef>
                <a:spcPts val="1000"/>
              </a:spcBef>
              <a:spcAft>
                <a:spcPts val="0"/>
              </a:spcAft>
              <a:buClr>
                <a:schemeClr val="dk1"/>
              </a:buClr>
              <a:buSzPts val="1200"/>
              <a:buNone/>
            </a:pPr>
            <a:r>
              <a:rPr lang="da-DK" sz="1200"/>
              <a:t>– udvælge, bearbejde og strukturere relevant materiale </a:t>
            </a:r>
            <a:endParaRPr sz="1200"/>
          </a:p>
          <a:p>
            <a:pPr marL="0" lvl="0" indent="0" algn="l" rtl="0">
              <a:lnSpc>
                <a:spcPct val="90000"/>
              </a:lnSpc>
              <a:spcBef>
                <a:spcPts val="1000"/>
              </a:spcBef>
              <a:spcAft>
                <a:spcPts val="0"/>
              </a:spcAft>
              <a:buClr>
                <a:schemeClr val="dk1"/>
              </a:buClr>
              <a:buSzPts val="1200"/>
              <a:buNone/>
            </a:pPr>
            <a:r>
              <a:rPr lang="da-DK" sz="1200"/>
              <a:t>– gøre sig metodiske og basale videnskabsteoretiske overvejelser i forbindelse med behandling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skriftligt formidle et fagligt område og beherske fremstillingsformen i en faglig opgave, herunder citatteknik, noter, kildefortegnelse, omfang og layout </a:t>
            </a:r>
            <a:endParaRPr sz="1200"/>
          </a:p>
          <a:p>
            <a:pPr marL="0" lvl="0" indent="0" algn="l" rtl="0">
              <a:lnSpc>
                <a:spcPct val="90000"/>
              </a:lnSpc>
              <a:spcBef>
                <a:spcPts val="1000"/>
              </a:spcBef>
              <a:spcAft>
                <a:spcPts val="0"/>
              </a:spcAft>
              <a:buClr>
                <a:schemeClr val="dk1"/>
              </a:buClr>
              <a:buSzPts val="1200"/>
              <a:buNone/>
            </a:pPr>
            <a:r>
              <a:rPr lang="da-DK" sz="1200"/>
              <a:t>– mundtligt formidle et fagligt arbejde og de væsentligste konklusioner samt indgå i en faglig dialog herom. </a:t>
            </a:r>
            <a:endParaRPr sz="1200"/>
          </a:p>
          <a:p>
            <a:pPr marL="0" lvl="0" indent="0" algn="l" rtl="0">
              <a:lnSpc>
                <a:spcPct val="90000"/>
              </a:lnSpc>
              <a:spcBef>
                <a:spcPts val="1000"/>
              </a:spcBef>
              <a:spcAft>
                <a:spcPts val="0"/>
              </a:spcAft>
              <a:buClr>
                <a:schemeClr val="dk1"/>
              </a:buClr>
              <a:buSzPts val="1200"/>
              <a:buNone/>
            </a:pPr>
            <a:r>
              <a:rPr lang="da-DK" sz="1200"/>
              <a:t>Hvis studieretningsprojektet omfatter innovation, skal eleverne kunne udvikle og vurdere innovative løsningsforslag. </a:t>
            </a:r>
            <a:endParaRPr/>
          </a:p>
        </p:txBody>
      </p:sp>
      <p:sp>
        <p:nvSpPr>
          <p:cNvPr id="99" name="Google Shape;99;p3"/>
          <p:cNvSpPr txBox="1">
            <a:spLocks noGrp="1"/>
          </p:cNvSpPr>
          <p:nvPr>
            <p:ph type="title"/>
          </p:nvPr>
        </p:nvSpPr>
        <p:spPr>
          <a:xfrm>
            <a:off x="1206163" y="1278138"/>
            <a:ext cx="9792394" cy="926726"/>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FAGLIGE MÅL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199456" y="3273191"/>
            <a:ext cx="5400600" cy="20428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a:t>Valg af fag og emne</a:t>
            </a:r>
            <a:endParaRPr/>
          </a:p>
          <a:p>
            <a:pPr marL="144000" lvl="0" indent="-144000" algn="l" rtl="0">
              <a:lnSpc>
                <a:spcPct val="90000"/>
              </a:lnSpc>
              <a:spcBef>
                <a:spcPts val="1000"/>
              </a:spcBef>
              <a:spcAft>
                <a:spcPts val="0"/>
              </a:spcAft>
              <a:buClr>
                <a:schemeClr val="dk1"/>
              </a:buClr>
              <a:buSzPts val="2000"/>
              <a:buChar char="•"/>
            </a:pPr>
            <a:r>
              <a:rPr lang="da-DK" sz="2000"/>
              <a:t>Vejledning og problemformulering</a:t>
            </a:r>
            <a:endParaRPr/>
          </a:p>
          <a:p>
            <a:pPr marL="144000" lvl="0" indent="-144000" algn="l" rtl="0">
              <a:lnSpc>
                <a:spcPct val="90000"/>
              </a:lnSpc>
              <a:spcBef>
                <a:spcPts val="1000"/>
              </a:spcBef>
              <a:spcAft>
                <a:spcPts val="0"/>
              </a:spcAft>
              <a:buClr>
                <a:schemeClr val="dk1"/>
              </a:buClr>
              <a:buSzPts val="2000"/>
              <a:buChar char="•"/>
            </a:pPr>
            <a:r>
              <a:rPr lang="da-DK" sz="2000"/>
              <a:t>Skriveperiode</a:t>
            </a:r>
            <a:endParaRPr/>
          </a:p>
          <a:p>
            <a:pPr marL="144000" lvl="0" indent="-144000" algn="l" rtl="0">
              <a:lnSpc>
                <a:spcPct val="90000"/>
              </a:lnSpc>
              <a:spcBef>
                <a:spcPts val="1000"/>
              </a:spcBef>
              <a:spcAft>
                <a:spcPts val="0"/>
              </a:spcAft>
              <a:buClr>
                <a:schemeClr val="dk1"/>
              </a:buClr>
              <a:buSzPts val="2000"/>
              <a:buChar char="•"/>
            </a:pPr>
            <a:r>
              <a:rPr lang="da-DK" sz="2000"/>
              <a:t>Mundtlig eksamen</a:t>
            </a:r>
            <a:endParaRPr sz="2000"/>
          </a:p>
        </p:txBody>
      </p:sp>
      <p:sp>
        <p:nvSpPr>
          <p:cNvPr id="105" name="Google Shape;105;p4"/>
          <p:cNvSpPr txBox="1">
            <a:spLocks noGrp="1"/>
          </p:cNvSpPr>
          <p:nvPr>
            <p:ph type="title"/>
          </p:nvPr>
        </p:nvSpPr>
        <p:spPr>
          <a:xfrm>
            <a:off x="1206163" y="170080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SRP-FORLØBET</a:t>
            </a:r>
            <a:endParaRPr/>
          </a:p>
        </p:txBody>
      </p:sp>
      <p:pic>
        <p:nvPicPr>
          <p:cNvPr id="106" name="Google Shape;106;p4"/>
          <p:cNvPicPr preferRelativeResize="0"/>
          <p:nvPr/>
        </p:nvPicPr>
        <p:blipFill rotWithShape="1">
          <a:blip r:embed="rId3">
            <a:alphaModFix/>
          </a:blip>
          <a:srcRect/>
          <a:stretch/>
        </p:blipFill>
        <p:spPr>
          <a:xfrm>
            <a:off x="6960096" y="1255084"/>
            <a:ext cx="3744416" cy="532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VALG AF FAG OG EMNE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1199456" y="2980459"/>
            <a:ext cx="5184576"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2: </a:t>
            </a:r>
            <a:br>
              <a:rPr lang="da-DK" dirty="0"/>
            </a:br>
            <a:r>
              <a:rPr lang="da-DK" dirty="0"/>
              <a:t>Introduktion og vejledning ved A-niveau fag og studieretningsfag </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Uge 3: </a:t>
            </a:r>
            <a:br>
              <a:rPr lang="da-DK" dirty="0"/>
            </a:br>
            <a:r>
              <a:rPr lang="da-DK" dirty="0"/>
              <a:t>Dobbeltlektion med vejledning med alle fag </a:t>
            </a:r>
            <a:br>
              <a:rPr lang="da-DK" dirty="0"/>
            </a:br>
            <a:br>
              <a:rPr lang="da-DK" dirty="0"/>
            </a:br>
            <a:r>
              <a:rPr lang="da-DK" dirty="0"/>
              <a:t>Dobbeltlektion med arbejd selv med valg af fag og emne.</a:t>
            </a:r>
            <a:br>
              <a:rPr lang="da-DK" dirty="0"/>
            </a:br>
            <a:br>
              <a:rPr lang="da-DK" dirty="0"/>
            </a:br>
            <a:r>
              <a:rPr lang="da-DK" dirty="0"/>
              <a:t>Vejledning ved A-niveau fag og studieretningsfag</a:t>
            </a:r>
          </a:p>
          <a:p>
            <a:pPr marL="0" lvl="0" indent="0" algn="l" rtl="0">
              <a:lnSpc>
                <a:spcPct val="90000"/>
              </a:lnSpc>
              <a:spcBef>
                <a:spcPts val="1000"/>
              </a:spcBef>
              <a:spcAft>
                <a:spcPts val="0"/>
              </a:spcAft>
              <a:buClr>
                <a:schemeClr val="dk1"/>
              </a:buClr>
              <a:buSzPts val="1600"/>
              <a:buNone/>
            </a:pPr>
            <a:r>
              <a:rPr lang="da-DK" dirty="0"/>
              <a:t>Frist for valg af fag og emne: </a:t>
            </a:r>
            <a:endParaRPr dirty="0"/>
          </a:p>
          <a:p>
            <a:pPr marL="0" lvl="0" indent="0" algn="l" rtl="0">
              <a:lnSpc>
                <a:spcPct val="90000"/>
              </a:lnSpc>
              <a:spcBef>
                <a:spcPts val="1000"/>
              </a:spcBef>
              <a:spcAft>
                <a:spcPts val="0"/>
              </a:spcAft>
              <a:buClr>
                <a:schemeClr val="dk1"/>
              </a:buClr>
              <a:buSzPts val="1600"/>
              <a:buNone/>
            </a:pPr>
            <a:r>
              <a:rPr lang="da-DK" dirty="0"/>
              <a:t>Tirsdag d. 20. januar kl. 9.45 i </a:t>
            </a:r>
            <a:r>
              <a:rPr lang="da-DK" dirty="0" err="1"/>
              <a:t>Studica</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17" name="Google Shape;117;p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18" name="Google Shape;118;p6"/>
          <p:cNvPicPr preferRelativeResize="0"/>
          <p:nvPr/>
        </p:nvPicPr>
        <p:blipFill rotWithShape="1">
          <a:blip r:embed="rId3">
            <a:alphaModFix/>
          </a:blip>
          <a:srcRect/>
          <a:stretch/>
        </p:blipFill>
        <p:spPr>
          <a:xfrm>
            <a:off x="6600056" y="3068960"/>
            <a:ext cx="4890217" cy="2163118"/>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240482" y="5666509"/>
            <a:ext cx="7429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1206163" y="2276872"/>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b="1" dirty="0"/>
              <a:t>1 A-fag og 1 studieretningsfag</a:t>
            </a:r>
            <a:br>
              <a:rPr lang="da-DK" dirty="0"/>
            </a:br>
            <a:r>
              <a:rPr lang="da-DK" dirty="0"/>
              <a:t>Hvis A-fag = studieretningsfag må det andet fag være et C,B eller A-fag.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skrives inden for et område og en faglig problemstilling, der giver mulighed for fagligt samspil mellem to fag, eleven har eller har haft. Projektets problemstilling behøver ikke at have lige stor vægt i forhold til de to indgående 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kan udarbejdes i forlængelse af faglig viden og metoder, som er indgået i den enkelte elevs undervisning i de(t) fag, som studieretningsprojektet omfatter. Dog kan studieretningsprojektet ikke begrænses til fagligt indhold, der allerede er indgået i elevens undervisning, idet der skal indgå faglig fordybelse i form af nyt materiale, nye faglige vinkler eller et nyt fagligt område. Det skal sikres, at der ikke kan ske genanvendelse af afsnit fra besvarelser, som tidligere er blevet afleveret og rettet.</a:t>
            </a:r>
            <a:endParaRPr dirty="0"/>
          </a:p>
          <a:p>
            <a:pPr marL="144000" lvl="0" indent="-144000" algn="l" rtl="0">
              <a:lnSpc>
                <a:spcPct val="90000"/>
              </a:lnSpc>
              <a:spcBef>
                <a:spcPts val="1000"/>
              </a:spcBef>
              <a:spcAft>
                <a:spcPts val="0"/>
              </a:spcAft>
              <a:buClr>
                <a:schemeClr val="dk1"/>
              </a:buClr>
              <a:buSzPts val="1600"/>
              <a:buChar char="•"/>
            </a:pPr>
            <a:r>
              <a:rPr lang="da-DK" dirty="0"/>
              <a:t>Der gives samtidig mulighed for, at studieretningsprojektet kan skrives i kun ét fag på A-niveau, hvis det valgte område og den faglige problemstilling egner sig bedst til et enkeltfagligt projekt. Vejlederen godkender det enkeltfaglige projekt efter en faglig dialog med eleven. Til grund for godkendelsen skal lægges vejlederens skøn af områdets og den faglige problemstillings egnethed som henholdsvis fler- og enkeltfagligt projekt samt elevens mulighed for at inddrage metodiske og videnskabsteoretiske overvejelser i projektet.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25" name="Google Shape;125;p7"/>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KRAV TIL FAG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8"/>
          <p:cNvGraphicFramePr/>
          <p:nvPr>
            <p:extLst>
              <p:ext uri="{D42A27DB-BD31-4B8C-83A1-F6EECF244321}">
                <p14:modId xmlns:p14="http://schemas.microsoft.com/office/powerpoint/2010/main" val="516627554"/>
              </p:ext>
            </p:extLst>
          </p:nvPr>
        </p:nvGraphicFramePr>
        <p:xfrm>
          <a:off x="1206163" y="2152772"/>
          <a:ext cx="4808738" cy="3793975"/>
        </p:xfrm>
        <a:graphic>
          <a:graphicData uri="http://schemas.openxmlformats.org/drawingml/2006/table">
            <a:tbl>
              <a:tblPr firstRow="1" bandRow="1">
                <a:noFill/>
                <a:tableStyleId>{F711EDFE-BB00-43C1-8845-C36C03F8E7CE}</a:tableStyleId>
              </a:tblPr>
              <a:tblGrid>
                <a:gridCol w="1811045">
                  <a:extLst>
                    <a:ext uri="{9D8B030D-6E8A-4147-A177-3AD203B41FA5}">
                      <a16:colId xmlns:a16="http://schemas.microsoft.com/office/drawing/2014/main" val="20000"/>
                    </a:ext>
                  </a:extLst>
                </a:gridCol>
                <a:gridCol w="2997693">
                  <a:extLst>
                    <a:ext uri="{9D8B030D-6E8A-4147-A177-3AD203B41FA5}">
                      <a16:colId xmlns:a16="http://schemas.microsoft.com/office/drawing/2014/main" val="20001"/>
                    </a:ext>
                  </a:extLst>
                </a:gridCol>
              </a:tblGrid>
              <a:tr h="383500">
                <a:tc>
                  <a:txBody>
                    <a:bodyPr/>
                    <a:lstStyle/>
                    <a:p>
                      <a:pPr marL="0" marR="0" lvl="0" indent="0" algn="l" rtl="0">
                        <a:spcBef>
                          <a:spcPts val="0"/>
                        </a:spcBef>
                        <a:spcAft>
                          <a:spcPts val="0"/>
                        </a:spcAft>
                        <a:buNone/>
                      </a:pPr>
                      <a:r>
                        <a:rPr lang="da-DK" sz="1600" u="none" strike="noStrike" cap="none"/>
                        <a:t>Studieretning</a:t>
                      </a:r>
                      <a:endParaRPr sz="1600"/>
                    </a:p>
                  </a:txBody>
                  <a:tcPr marL="91450" marR="91450" marT="45725" marB="45725"/>
                </a:tc>
                <a:tc>
                  <a:txBody>
                    <a:bodyPr/>
                    <a:lstStyle/>
                    <a:p>
                      <a:pPr marL="0" marR="0" lvl="0" indent="0" algn="l" rtl="0">
                        <a:spcBef>
                          <a:spcPts val="0"/>
                        </a:spcBef>
                        <a:spcAft>
                          <a:spcPts val="0"/>
                        </a:spcAft>
                        <a:buNone/>
                      </a:pPr>
                      <a:r>
                        <a:rPr lang="da-DK" sz="1600" dirty="0"/>
                        <a:t>Fagkombinationer</a:t>
                      </a:r>
                      <a:endParaRPr sz="1600" dirty="0"/>
                    </a:p>
                  </a:txBody>
                  <a:tcPr marL="91450" marR="91450" marT="45725" marB="45725"/>
                </a:tc>
                <a:extLst>
                  <a:ext uri="{0D108BD9-81ED-4DB2-BD59-A6C34878D82A}">
                    <a16:rowId xmlns:a16="http://schemas.microsoft.com/office/drawing/2014/main" val="10000"/>
                  </a:ext>
                </a:extLst>
              </a:tr>
              <a:tr h="756750">
                <a:tc>
                  <a:txBody>
                    <a:bodyPr/>
                    <a:lstStyle/>
                    <a:p>
                      <a:pPr marL="0" marR="0" lvl="0" indent="0" algn="l" rtl="0">
                        <a:lnSpc>
                          <a:spcPct val="107000"/>
                        </a:lnSpc>
                        <a:spcBef>
                          <a:spcPts val="0"/>
                        </a:spcBef>
                        <a:spcAft>
                          <a:spcPts val="0"/>
                        </a:spcAft>
                        <a:buNone/>
                      </a:pPr>
                      <a:r>
                        <a:rPr lang="da-DK" sz="1600" dirty="0"/>
                        <a:t>EN, SA</a:t>
                      </a:r>
                      <a:br>
                        <a:rPr lang="da-DK" sz="1600" dirty="0"/>
                      </a:br>
                      <a:r>
                        <a:rPr lang="da-DK" sz="1600" dirty="0"/>
                        <a:t>(3d, 3q)</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EN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84575">
                <a:tc>
                  <a:txBody>
                    <a:bodyPr/>
                    <a:lstStyle/>
                    <a:p>
                      <a:pPr marL="0" marR="0" lvl="0" indent="0" algn="l" rtl="0">
                        <a:lnSpc>
                          <a:spcPct val="107000"/>
                        </a:lnSpc>
                        <a:spcBef>
                          <a:spcPts val="0"/>
                        </a:spcBef>
                        <a:spcAft>
                          <a:spcPts val="0"/>
                        </a:spcAft>
                        <a:buNone/>
                      </a:pPr>
                      <a:r>
                        <a:rPr lang="da-DK" sz="1600" dirty="0"/>
                        <a:t>EN, </a:t>
                      </a:r>
                      <a:r>
                        <a:rPr lang="da-DK" sz="1600" dirty="0" err="1"/>
                        <a:t>Bk</a:t>
                      </a:r>
                      <a:r>
                        <a:rPr lang="da-DK" sz="1600" dirty="0"/>
                        <a:t>, </a:t>
                      </a:r>
                      <a:r>
                        <a:rPr lang="da-DK" sz="1600" dirty="0" err="1"/>
                        <a:t>Me</a:t>
                      </a:r>
                      <a:br>
                        <a:rPr lang="da-DK" sz="1600" dirty="0"/>
                      </a:br>
                      <a:r>
                        <a:rPr lang="da-DK" sz="1600" dirty="0"/>
                        <a:t>(3k)</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EN - et A, B eller C fag</a:t>
                      </a:r>
                      <a:endParaRPr sz="1050"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BK/ME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Me</a:t>
                      </a:r>
                      <a:r>
                        <a:rPr lang="da-DK" sz="1600" dirty="0">
                          <a:latin typeface="Verdana"/>
                          <a:ea typeface="Verdana"/>
                          <a:cs typeface="Verdana"/>
                          <a:sym typeface="Verdana"/>
                        </a:rPr>
                        <a:t>/</a:t>
                      </a:r>
                      <a:r>
                        <a:rPr lang="da-DK" sz="1600" dirty="0" err="1">
                          <a:latin typeface="Verdana"/>
                          <a:ea typeface="Verdana"/>
                          <a:cs typeface="Verdana"/>
                          <a:sym typeface="Verdana"/>
                        </a:rPr>
                        <a:t>Bk</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3"/>
                  </a:ext>
                </a:extLst>
              </a:tr>
              <a:tr h="884575">
                <a:tc>
                  <a:txBody>
                    <a:bodyPr/>
                    <a:lstStyle/>
                    <a:p>
                      <a:pPr marL="0" marR="0" lvl="0" indent="0" algn="l" rtl="0">
                        <a:lnSpc>
                          <a:spcPct val="107000"/>
                        </a:lnSpc>
                        <a:spcBef>
                          <a:spcPts val="0"/>
                        </a:spcBef>
                        <a:spcAft>
                          <a:spcPts val="0"/>
                        </a:spcAft>
                        <a:buNone/>
                      </a:pPr>
                      <a:r>
                        <a:rPr lang="da-DK" sz="1600" dirty="0"/>
                        <a:t>MU, MA</a:t>
                      </a:r>
                      <a:br>
                        <a:rPr lang="da-DK" sz="1600" dirty="0"/>
                      </a:br>
                      <a:r>
                        <a:rPr lang="da-DK" sz="1600" dirty="0"/>
                        <a:t>(3m)</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41967261"/>
                  </a:ext>
                </a:extLst>
              </a:tr>
              <a:tr h="884575">
                <a:tc>
                  <a:txBody>
                    <a:bodyPr/>
                    <a:lstStyle/>
                    <a:p>
                      <a:pPr marL="0" marR="0" lvl="0" indent="0" algn="l" rtl="0">
                        <a:lnSpc>
                          <a:spcPct val="107000"/>
                        </a:lnSpc>
                        <a:spcBef>
                          <a:spcPts val="0"/>
                        </a:spcBef>
                        <a:spcAft>
                          <a:spcPts val="0"/>
                        </a:spcAft>
                        <a:buNone/>
                      </a:pPr>
                      <a:r>
                        <a:rPr lang="da-DK" sz="1600" dirty="0"/>
                        <a:t>SA, MA</a:t>
                      </a:r>
                      <a:br>
                        <a:rPr lang="da-DK" sz="1600" dirty="0"/>
                      </a:br>
                      <a:r>
                        <a:rPr lang="da-DK" sz="1600" dirty="0"/>
                        <a:t>(3s, 3u)</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866101220"/>
                  </a:ext>
                </a:extLst>
              </a:tr>
            </a:tbl>
          </a:graphicData>
        </a:graphic>
      </p:graphicFrame>
      <p:sp>
        <p:nvSpPr>
          <p:cNvPr id="131" name="Google Shape;131;p8"/>
          <p:cNvSpPr txBox="1">
            <a:spLocks noGrp="1"/>
          </p:cNvSpPr>
          <p:nvPr>
            <p:ph type="title"/>
          </p:nvPr>
        </p:nvSpPr>
        <p:spPr>
          <a:xfrm>
            <a:off x="1206163" y="1199007"/>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MULIGE FAGKOMBINATIONER</a:t>
            </a:r>
            <a:endParaRPr dirty="0"/>
          </a:p>
        </p:txBody>
      </p:sp>
      <p:graphicFrame>
        <p:nvGraphicFramePr>
          <p:cNvPr id="132" name="Google Shape;132;p8"/>
          <p:cNvGraphicFramePr/>
          <p:nvPr>
            <p:extLst>
              <p:ext uri="{D42A27DB-BD31-4B8C-83A1-F6EECF244321}">
                <p14:modId xmlns:p14="http://schemas.microsoft.com/office/powerpoint/2010/main" val="3810943814"/>
              </p:ext>
            </p:extLst>
          </p:nvPr>
        </p:nvGraphicFramePr>
        <p:xfrm>
          <a:off x="6384032" y="2152772"/>
          <a:ext cx="5151476" cy="3836930"/>
        </p:xfrm>
        <a:graphic>
          <a:graphicData uri="http://schemas.openxmlformats.org/drawingml/2006/table">
            <a:tbl>
              <a:tblPr firstRow="1" bandRow="1">
                <a:noFill/>
                <a:tableStyleId>{F711EDFE-BB00-43C1-8845-C36C03F8E7CE}</a:tableStyleId>
              </a:tblPr>
              <a:tblGrid>
                <a:gridCol w="1827983">
                  <a:extLst>
                    <a:ext uri="{9D8B030D-6E8A-4147-A177-3AD203B41FA5}">
                      <a16:colId xmlns:a16="http://schemas.microsoft.com/office/drawing/2014/main" val="20000"/>
                    </a:ext>
                  </a:extLst>
                </a:gridCol>
                <a:gridCol w="3323493">
                  <a:extLst>
                    <a:ext uri="{9D8B030D-6E8A-4147-A177-3AD203B41FA5}">
                      <a16:colId xmlns:a16="http://schemas.microsoft.com/office/drawing/2014/main" val="20001"/>
                    </a:ext>
                  </a:extLst>
                </a:gridCol>
              </a:tblGrid>
              <a:tr h="360547">
                <a:tc>
                  <a:txBody>
                    <a:bodyPr/>
                    <a:lstStyle/>
                    <a:p>
                      <a:pPr marL="0" marR="0" lvl="0" indent="0" algn="l" rtl="0">
                        <a:spcBef>
                          <a:spcPts val="0"/>
                        </a:spcBef>
                        <a:spcAft>
                          <a:spcPts val="0"/>
                        </a:spcAft>
                        <a:buNone/>
                      </a:pPr>
                      <a:r>
                        <a:rPr lang="da-DK" sz="1600" dirty="0"/>
                        <a:t>Studieretning</a:t>
                      </a:r>
                      <a:endParaRPr sz="1600" dirty="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71876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da-DK" sz="1600" dirty="0"/>
                        <a:t>MU, EN</a:t>
                      </a:r>
                      <a:br>
                        <a:rPr lang="da-DK" sz="1600" dirty="0"/>
                      </a:br>
                      <a:r>
                        <a:rPr lang="da-DK" sz="1600" dirty="0"/>
                        <a:t>(3v)</a:t>
                      </a:r>
                      <a:endParaRPr lang="da-DK" sz="16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52889600"/>
                  </a:ext>
                </a:extLst>
              </a:tr>
              <a:tr h="764905">
                <a:tc>
                  <a:txBody>
                    <a:bodyPr/>
                    <a:lstStyle/>
                    <a:p>
                      <a:pPr marL="0" marR="0" lvl="0" indent="0" algn="l" rtl="0">
                        <a:lnSpc>
                          <a:spcPct val="107000"/>
                        </a:lnSpc>
                        <a:spcBef>
                          <a:spcPts val="0"/>
                        </a:spcBef>
                        <a:spcAft>
                          <a:spcPts val="0"/>
                        </a:spcAft>
                        <a:buNone/>
                      </a:pPr>
                      <a:r>
                        <a:rPr lang="da-DK" sz="1600" dirty="0"/>
                        <a:t>BI, </a:t>
                      </a:r>
                      <a:r>
                        <a:rPr lang="da-DK" sz="1600" dirty="0" err="1"/>
                        <a:t>Ke</a:t>
                      </a:r>
                      <a:br>
                        <a:rPr lang="da-DK" sz="1600" dirty="0"/>
                      </a:br>
                      <a:r>
                        <a:rPr lang="da-DK" sz="1600" dirty="0"/>
                        <a:t>(3v)</a:t>
                      </a:r>
                    </a:p>
                    <a:p>
                      <a:pPr marL="0" marR="0" lvl="0" indent="0" algn="l" rtl="0">
                        <a:lnSpc>
                          <a:spcPct val="107000"/>
                        </a:lnSpc>
                        <a:spcBef>
                          <a:spcPts val="0"/>
                        </a:spcBef>
                        <a:spcAft>
                          <a:spcPts val="0"/>
                        </a:spcAft>
                        <a:buNone/>
                      </a:pP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BI - et A, B eller C fag</a:t>
                      </a:r>
                      <a:endParaRPr sz="1050" dirty="0"/>
                    </a:p>
                    <a:p>
                      <a:pPr marL="0" marR="0" lvl="0" indent="0" algn="l" rtl="0">
                        <a:lnSpc>
                          <a:spcPct val="107000"/>
                        </a:lnSpc>
                        <a:spcBef>
                          <a:spcPts val="0"/>
                        </a:spcBef>
                        <a:spcAft>
                          <a:spcPts val="0"/>
                        </a:spcAft>
                        <a:buNone/>
                      </a:pPr>
                      <a:r>
                        <a:rPr lang="da-DK" sz="1600" dirty="0" err="1"/>
                        <a:t>Ke</a:t>
                      </a:r>
                      <a:r>
                        <a:rPr lang="da-DK" sz="1600" dirty="0"/>
                        <a:t> - et A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891879">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FY, </a:t>
                      </a:r>
                      <a:r>
                        <a:rPr lang="da-DK" sz="1600" dirty="0" err="1">
                          <a:latin typeface="Verdana"/>
                          <a:ea typeface="Verdana"/>
                          <a:cs typeface="Verdana"/>
                          <a:sym typeface="Verdana"/>
                        </a:rPr>
                        <a:t>Ke</a:t>
                      </a:r>
                      <a:br>
                        <a:rPr lang="da-DK" sz="1600" dirty="0">
                          <a:latin typeface="Verdana"/>
                          <a:ea typeface="Verdana"/>
                          <a:cs typeface="Verdana"/>
                          <a:sym typeface="Verdana"/>
                        </a:rPr>
                      </a:br>
                      <a:r>
                        <a:rPr lang="da-DK" sz="1600" dirty="0">
                          <a:latin typeface="Verdana"/>
                          <a:ea typeface="Verdana"/>
                          <a:cs typeface="Verdana"/>
                          <a:sym typeface="Verdana"/>
                        </a:rPr>
                        <a:t>(3y)</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Ke</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2"/>
                  </a:ext>
                </a:extLst>
              </a:tr>
              <a:tr h="110083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BT, Fy</a:t>
                      </a:r>
                      <a:br>
                        <a:rPr lang="da-DK" sz="1600" dirty="0">
                          <a:latin typeface="Verdana"/>
                          <a:ea typeface="Verdana"/>
                          <a:cs typeface="Verdana"/>
                          <a:sym typeface="Verdana"/>
                        </a:rPr>
                      </a:br>
                      <a:r>
                        <a:rPr lang="da-DK" sz="1600" dirty="0">
                          <a:latin typeface="Verdana"/>
                          <a:ea typeface="Verdana"/>
                          <a:cs typeface="Verdana"/>
                          <a:sym typeface="Verdana"/>
                        </a:rPr>
                        <a:t>(3y)</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BT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A-fag</a:t>
                      </a:r>
                      <a:endParaRPr dirty="0"/>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Kort præsentation af mulighederne i fagene i faglektioner</a:t>
            </a:r>
            <a:br>
              <a:rPr lang="da-DK" dirty="0"/>
            </a:br>
            <a:r>
              <a:rPr lang="da-DK" dirty="0"/>
              <a:t>Se link i Håndbogen</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Da, hi og studieretningsfagene i </a:t>
            </a:r>
            <a:r>
              <a:rPr lang="da-DK" dirty="0" err="1"/>
              <a:t>ff</a:t>
            </a:r>
            <a:r>
              <a:rPr lang="da-DK" dirty="0"/>
              <a:t>-lektionerne i uge 2-3</a:t>
            </a:r>
            <a:endParaRPr dirty="0"/>
          </a:p>
          <a:p>
            <a:pPr marL="144000" lvl="0" indent="-144000" algn="l" rtl="0">
              <a:lnSpc>
                <a:spcPct val="90000"/>
              </a:lnSpc>
              <a:spcBef>
                <a:spcPts val="1000"/>
              </a:spcBef>
              <a:spcAft>
                <a:spcPts val="0"/>
              </a:spcAft>
              <a:buClr>
                <a:schemeClr val="dk1"/>
              </a:buClr>
              <a:buSzPts val="1600"/>
              <a:buChar char="•"/>
            </a:pPr>
            <a:r>
              <a:rPr lang="da-DK" dirty="0"/>
              <a:t>Alle andre fag i uge 3</a:t>
            </a:r>
            <a:endParaRPr dirty="0"/>
          </a:p>
          <a:p>
            <a:pPr marL="144000" lvl="0" indent="-144000" algn="l" rtl="0">
              <a:lnSpc>
                <a:spcPct val="90000"/>
              </a:lnSpc>
              <a:spcBef>
                <a:spcPts val="1000"/>
              </a:spcBef>
              <a:spcAft>
                <a:spcPts val="0"/>
              </a:spcAft>
              <a:buClr>
                <a:schemeClr val="dk1"/>
              </a:buClr>
              <a:buSzPts val="1600"/>
              <a:buChar char="•"/>
            </a:pPr>
            <a:r>
              <a:rPr lang="da-DK" dirty="0"/>
              <a:t>Du skal efter behov selv træffe aftale om vejledning uden for undervisningstiden med andre relevante faglærere</a:t>
            </a:r>
          </a:p>
          <a:p>
            <a:pPr marL="144000" lvl="0" indent="-144000" algn="l" rtl="0">
              <a:lnSpc>
                <a:spcPct val="90000"/>
              </a:lnSpc>
              <a:spcBef>
                <a:spcPts val="1000"/>
              </a:spcBef>
              <a:spcAft>
                <a:spcPts val="0"/>
              </a:spcAft>
              <a:buClr>
                <a:schemeClr val="dk1"/>
              </a:buClr>
              <a:buSzPts val="1600"/>
              <a:buChar char="•"/>
            </a:pPr>
            <a:r>
              <a:rPr lang="da-DK" b="1" dirty="0">
                <a:solidFill>
                  <a:schemeClr val="bg2"/>
                </a:solidFill>
              </a:rPr>
              <a:t>Inden du vælger fag og emne skal du have snakket med mindst en lærer i hvert fag</a:t>
            </a:r>
            <a:endParaRPr b="1" dirty="0">
              <a:solidFill>
                <a:schemeClr val="bg2"/>
              </a:solidFill>
            </a:endParaRPr>
          </a:p>
        </p:txBody>
      </p:sp>
      <p:sp>
        <p:nvSpPr>
          <p:cNvPr id="138" name="Google Shape;138;p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INSPIRATION TIL FAG OG EMNE</a:t>
            </a:r>
            <a:endParaRPr/>
          </a:p>
        </p:txBody>
      </p:sp>
    </p:spTree>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rgbClr val="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2395</Words>
  <Application>Microsoft Office PowerPoint</Application>
  <PresentationFormat>Widescreen</PresentationFormat>
  <Paragraphs>142</Paragraphs>
  <Slides>25</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25</vt:i4>
      </vt:variant>
    </vt:vector>
  </HeadingPairs>
  <TitlesOfParts>
    <vt:vector size="29" baseType="lpstr">
      <vt:lpstr>Arial</vt:lpstr>
      <vt:lpstr>Calibri</vt:lpstr>
      <vt:lpstr>Verdana</vt:lpstr>
      <vt:lpstr>Århus Statsgymnasium</vt:lpstr>
      <vt:lpstr>SRP 2025/26</vt:lpstr>
      <vt:lpstr>HVAD ER ET STUDIERETNINGSPROJEKT?</vt:lpstr>
      <vt:lpstr>FAGLIGE MÅL</vt:lpstr>
      <vt:lpstr>SRP-FORLØBET</vt:lpstr>
      <vt:lpstr>VALG AF FAG OG EMNE</vt:lpstr>
      <vt:lpstr>TIDSPLAN</vt:lpstr>
      <vt:lpstr>KRAV TIL FAG</vt:lpstr>
      <vt:lpstr>MULIGE FAGKOMBINATIONER</vt:lpstr>
      <vt:lpstr>INSPIRATION TIL FAG OG EMNE</vt:lpstr>
      <vt:lpstr>VEJLEDNING OG PROBLEMFORMULERING</vt:lpstr>
      <vt:lpstr>TIDSPLAN</vt:lpstr>
      <vt:lpstr>SRP-LÆRER</vt:lpstr>
      <vt:lpstr>INDIVIDUEL VEJLEDNING</vt:lpstr>
      <vt:lpstr>PROBLEMFORMULERING</vt:lpstr>
      <vt:lpstr>OPGAVEFORMULERINGEN</vt:lpstr>
      <vt:lpstr>SKRIVEPERIODEN</vt:lpstr>
      <vt:lpstr>TIDSPLAN</vt:lpstr>
      <vt:lpstr>SRP PÅ ÅSG</vt:lpstr>
      <vt:lpstr>SRP CAFÉ</vt:lpstr>
      <vt:lpstr>FORMELLE KRAV TIL DET SKRIFTLIGE PRODUKT</vt:lpstr>
      <vt:lpstr>MUNDTLIG EKSAMEN</vt:lpstr>
      <vt:lpstr>TIDSPLAN</vt:lpstr>
      <vt:lpstr>FORMELLE KRAV TIL DEN MUNDTLIGE EKSAMEN</vt:lpstr>
      <vt:lpstr>VIDENSKABSTEORI</vt:lpstr>
      <vt:lpstr>BEDØMMELSESKRITERIER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2019/20</dc:title>
  <dc:creator>ITS</dc:creator>
  <cp:lastModifiedBy>Mona Gadegaard Pedersen (MG | ASG)</cp:lastModifiedBy>
  <cp:revision>18</cp:revision>
  <dcterms:created xsi:type="dcterms:W3CDTF">2019-12-06T07:41:22Z</dcterms:created>
  <dcterms:modified xsi:type="dcterms:W3CDTF">2025-10-03T08:15:57Z</dcterms:modified>
</cp:coreProperties>
</file>