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9" r:id="rId1"/>
  </p:sldMasterIdLst>
  <p:notesMasterIdLst>
    <p:notesMasterId r:id="rId15"/>
  </p:notesMasterIdLst>
  <p:sldIdLst>
    <p:sldId id="256" r:id="rId2"/>
    <p:sldId id="263" r:id="rId3"/>
    <p:sldId id="257" r:id="rId4"/>
    <p:sldId id="270" r:id="rId5"/>
    <p:sldId id="267" r:id="rId6"/>
    <p:sldId id="266" r:id="rId7"/>
    <p:sldId id="260" r:id="rId8"/>
    <p:sldId id="261" r:id="rId9"/>
    <p:sldId id="269" r:id="rId10"/>
    <p:sldId id="264" r:id="rId11"/>
    <p:sldId id="265" r:id="rId12"/>
    <p:sldId id="26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4660"/>
  </p:normalViewPr>
  <p:slideViewPr>
    <p:cSldViewPr>
      <p:cViewPr varScale="1">
        <p:scale>
          <a:sx n="115" d="100"/>
          <a:sy n="115" d="100"/>
        </p:scale>
        <p:origin x="20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5257671-4CCF-46C5-A37F-B51967853711}" type="datetimeFigureOut">
              <a:rPr lang="da-DK"/>
              <a:pPr/>
              <a:t>21-09-2018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FC24FB9-17C5-4F32-B40D-A18A4202259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041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7412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2C486F-C20F-499C-9D5F-C3CAE6BB7101}" type="slidenum">
              <a:rPr lang="da-DK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1508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592D619-7863-4D38-8CE7-994AEE6C0011}" type="slidenum">
              <a:rPr lang="da-DK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8436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32F2146-D218-4AA2-9FDE-ABCD77C599EA}" type="slidenum">
              <a:rPr lang="da-DK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19460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25A1732-B9CA-4738-B503-B3B17F492D0F}" type="slidenum">
              <a:rPr lang="da-DK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25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7F7110C-5FCE-4BFD-9253-207BD3B6BC11}" type="slidenum">
              <a:rPr lang="da-DK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3556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D6D2B57-7B9A-413A-8C7E-008158875794}" type="slidenum">
              <a:rPr lang="da-DK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4580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5B2D2C75-DDAD-4376-8BCE-A36AFB7A58A9}" type="slidenum">
              <a:rPr lang="da-DK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5604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2FF6ED5-9AA9-4150-A9E9-CA1BC743F834}" type="slidenum">
              <a:rPr lang="da-DK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6628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145362A0-9A6C-4F50-9B5D-40A409D800A4}" type="slidenum">
              <a:rPr lang="da-DK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27652" name="Pladsholder til dias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812850E-5FB1-44E6-B063-E5998DF9B5A4}" type="slidenum">
              <a:rPr lang="da-DK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15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657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169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7511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6946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6646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645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3813-05CC-4B37-9FD5-5F56F80077A7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F2A8D84B-A2DC-4057-9A3B-CC1BD760133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0006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D3B1-4B94-4D0A-AFF8-C44C21B49D38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A6AE47A-2FD7-4A80-91FD-DBB521FD721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45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50E0-225F-4600-BC5F-081B69AA078B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F9CAE80-DDC3-44F3-8A5D-7182EE5953E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602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EE60-D147-44C5-A80A-B74FE8780CC3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26CEC30-1460-4E38-BB7B-79C086CC298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60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8A45-8EBF-4759-A51A-1E09B7A102D8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AD75E9E6-34E7-4F29-9D74-26BEBD276A3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2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B580-01CA-4E01-9F47-A45040D28F68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754EAF4D-04F8-4250-B3BC-437F31D143C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19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F4AA1-C17D-44B1-AB84-BA61EF596D28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496B36C-3B90-4C34-9794-83E1221E3E0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692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75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86B4-B01F-4CBC-ADF7-F9D420E7EA9B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5C758C35-90D6-475F-A6C9-5BDD4A38417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53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46D5-B6EF-408F-A51E-D9979920577D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3DBABFB3-5329-4DB3-BCF6-C95D41F98D8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3CF9BB3F-5E2F-4776-8595-D0E98037DF4E}" type="datetimeFigureOut">
              <a:rPr lang="da-DK" smtClean="0"/>
              <a:pPr/>
              <a:t>21-09-2018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D12583E-C128-41DE-A991-2622059E62F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58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  <p:sldLayoutId id="2147484407" r:id="rId8"/>
    <p:sldLayoutId id="2147484408" r:id="rId9"/>
    <p:sldLayoutId id="2147484409" r:id="rId10"/>
    <p:sldLayoutId id="2147484410" r:id="rId11"/>
    <p:sldLayoutId id="2147484411" r:id="rId12"/>
    <p:sldLayoutId id="2147484412" r:id="rId13"/>
    <p:sldLayoutId id="2147484413" r:id="rId14"/>
    <p:sldLayoutId id="2147484414" r:id="rId15"/>
    <p:sldLayoutId id="2147484415" r:id="rId16"/>
    <p:sldLayoutId id="21474844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z="3200" dirty="0" smtClean="0"/>
              <a:t>Studieretningsprojektet</a:t>
            </a:r>
            <a:endParaRPr lang="da-DK" sz="3200" dirty="0"/>
          </a:p>
        </p:txBody>
      </p:sp>
      <p:sp>
        <p:nvSpPr>
          <p:cNvPr id="5123" name="Undertitel 2"/>
          <p:cNvSpPr>
            <a:spLocks noGrp="1"/>
          </p:cNvSpPr>
          <p:nvPr>
            <p:ph type="subTitle" idx="1"/>
          </p:nvPr>
        </p:nvSpPr>
        <p:spPr>
          <a:xfrm>
            <a:off x="5796136" y="5229200"/>
            <a:ext cx="2286000" cy="714375"/>
          </a:xfrm>
        </p:spPr>
        <p:txBody>
          <a:bodyPr/>
          <a:lstStyle/>
          <a:p>
            <a:pPr marR="0" algn="ctr" eaLnBrk="1" hangingPunct="1"/>
            <a:r>
              <a:rPr lang="da-DK" dirty="0" smtClean="0"/>
              <a:t>ÅSG </a:t>
            </a:r>
            <a:r>
              <a:rPr lang="da-DK" dirty="0" smtClean="0"/>
              <a:t>2018                                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 smtClean="0"/>
              <a:t>Specielt for de eksperimentelle fag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eksperimenterne skal som udgangspunkt ligge i den første opgaveuge</a:t>
            </a:r>
          </a:p>
          <a:p>
            <a:pPr eaLnBrk="1" hangingPunct="1"/>
            <a:r>
              <a:rPr lang="da-DK" dirty="0" smtClean="0"/>
              <a:t>eksperimenter kan </a:t>
            </a:r>
          </a:p>
          <a:p>
            <a:pPr lvl="1" eaLnBrk="1" hangingPunct="1"/>
            <a:r>
              <a:rPr lang="da-DK" dirty="0" smtClean="0"/>
              <a:t>være udført af dig selv</a:t>
            </a:r>
          </a:p>
          <a:p>
            <a:pPr lvl="1" eaLnBrk="1" hangingPunct="1"/>
            <a:r>
              <a:rPr lang="da-DK" dirty="0" smtClean="0"/>
              <a:t>bestå af data fra forsøg som vejlederne udleverer</a:t>
            </a:r>
          </a:p>
          <a:p>
            <a:pPr eaLnBrk="1" hangingPunct="1"/>
            <a:r>
              <a:rPr lang="da-DK" dirty="0" smtClean="0"/>
              <a:t>i sjældne tilfælde indgår der ikke eksperimenter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dirty="0" smtClean="0"/>
              <a:t>Specielt for fremmedsprogene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en del af de anvendte kilder skal være på det/de fremmede sprog</a:t>
            </a:r>
          </a:p>
          <a:p>
            <a:pPr eaLnBrk="1" hangingPunct="1"/>
            <a:r>
              <a:rPr lang="da-DK" smtClean="0"/>
              <a:t>besvarelsen skrives på dansk</a:t>
            </a:r>
          </a:p>
          <a:p>
            <a:pPr eaLnBrk="1" hangingPunct="1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Bedømmelsen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da-DK" dirty="0" smtClean="0"/>
              <a:t>	Der gives én karakter ud fra en helhedsbedømmelse, som er baseret på en vurdering af, i hvilket omfang din opgavebesvarelse lever op til de fastsatte mål for studieretningsprojektet</a:t>
            </a:r>
          </a:p>
          <a:p>
            <a:pPr eaLnBrk="1" hangingPunct="1">
              <a:buNone/>
            </a:pPr>
            <a:endParaRPr lang="da-DK" dirty="0"/>
          </a:p>
          <a:p>
            <a:pPr eaLnBrk="1" hangingPunct="1">
              <a:buNone/>
            </a:pPr>
            <a:r>
              <a:rPr lang="da-DK" dirty="0" smtClean="0"/>
              <a:t>Karakteren offentliggøres d. </a:t>
            </a:r>
            <a:r>
              <a:rPr lang="da-DK" dirty="0" smtClean="0"/>
              <a:t>6. marts 2019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Tidshorisont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da-DK" sz="2000" dirty="0" smtClean="0"/>
              <a:t>uge 41: Senest torsdag d. </a:t>
            </a:r>
            <a:r>
              <a:rPr lang="da-DK" sz="2000" dirty="0" smtClean="0"/>
              <a:t>11. </a:t>
            </a:r>
            <a:r>
              <a:rPr lang="da-DK" sz="2000" dirty="0" smtClean="0"/>
              <a:t>10. kl. 09.45 skal du have valgt fag og område (elektronisk i LUDUS)</a:t>
            </a:r>
          </a:p>
          <a:p>
            <a:pPr eaLnBrk="1" hangingPunct="1"/>
            <a:r>
              <a:rPr lang="da-DK" sz="2000" dirty="0" smtClean="0"/>
              <a:t>uge </a:t>
            </a:r>
            <a:r>
              <a:rPr lang="da-DK" sz="2000" dirty="0" smtClean="0"/>
              <a:t>44: Tirsdag </a:t>
            </a:r>
            <a:r>
              <a:rPr lang="da-DK" sz="2000" dirty="0" smtClean="0"/>
              <a:t>udmeldes vejlederne</a:t>
            </a:r>
          </a:p>
          <a:p>
            <a:pPr eaLnBrk="1" hangingPunct="1"/>
            <a:r>
              <a:rPr lang="da-DK" sz="2000" dirty="0" smtClean="0"/>
              <a:t>uge </a:t>
            </a:r>
            <a:r>
              <a:rPr lang="da-DK" sz="2000" dirty="0" smtClean="0"/>
              <a:t>46: </a:t>
            </a:r>
            <a:r>
              <a:rPr lang="da-DK" sz="2000" dirty="0" smtClean="0"/>
              <a:t>Individuel vejledning </a:t>
            </a:r>
            <a:r>
              <a:rPr lang="da-DK" sz="2000" dirty="0" smtClean="0"/>
              <a:t>tir</a:t>
            </a:r>
            <a:r>
              <a:rPr lang="da-DK" sz="2000" dirty="0" smtClean="0"/>
              <a:t>sdag </a:t>
            </a:r>
            <a:r>
              <a:rPr lang="da-DK" sz="2000" dirty="0" smtClean="0"/>
              <a:t>eller </a:t>
            </a:r>
            <a:r>
              <a:rPr lang="da-DK" sz="2000" dirty="0" smtClean="0"/>
              <a:t>on</a:t>
            </a:r>
            <a:r>
              <a:rPr lang="da-DK" sz="2000" dirty="0" smtClean="0"/>
              <a:t>sdag</a:t>
            </a:r>
            <a:endParaRPr lang="da-DK" sz="2000" dirty="0" smtClean="0"/>
          </a:p>
          <a:p>
            <a:r>
              <a:rPr lang="da-DK" sz="2000" dirty="0" smtClean="0"/>
              <a:t>uge </a:t>
            </a:r>
            <a:r>
              <a:rPr lang="da-DK" sz="2000" dirty="0" smtClean="0"/>
              <a:t>48: </a:t>
            </a:r>
            <a:r>
              <a:rPr lang="da-DK" sz="2000" dirty="0"/>
              <a:t>Individuel vejledning </a:t>
            </a:r>
            <a:r>
              <a:rPr lang="da-DK" sz="2000" dirty="0" smtClean="0"/>
              <a:t>tir</a:t>
            </a:r>
            <a:r>
              <a:rPr lang="da-DK" sz="2000" dirty="0" smtClean="0"/>
              <a:t>sdag </a:t>
            </a:r>
            <a:r>
              <a:rPr lang="da-DK" sz="2000" dirty="0"/>
              <a:t>eller </a:t>
            </a:r>
            <a:r>
              <a:rPr lang="da-DK" sz="2000" dirty="0" smtClean="0"/>
              <a:t>on</a:t>
            </a:r>
            <a:r>
              <a:rPr lang="da-DK" sz="2000" dirty="0" smtClean="0"/>
              <a:t>sdag</a:t>
            </a:r>
            <a:endParaRPr lang="da-DK" sz="2000" dirty="0" smtClean="0"/>
          </a:p>
          <a:p>
            <a:pPr eaLnBrk="1" hangingPunct="1"/>
            <a:r>
              <a:rPr lang="da-DK" sz="2000" dirty="0" smtClean="0"/>
              <a:t>uge 49: Opgaven </a:t>
            </a:r>
            <a:r>
              <a:rPr lang="da-DK" sz="2000" dirty="0" smtClean="0"/>
              <a:t>offentliggøres i netprøver.dk </a:t>
            </a:r>
            <a:r>
              <a:rPr lang="da-DK" sz="2000" dirty="0" smtClean="0"/>
              <a:t>fre</a:t>
            </a:r>
            <a:r>
              <a:rPr lang="da-DK" sz="2000" dirty="0" smtClean="0"/>
              <a:t>dag </a:t>
            </a:r>
            <a:r>
              <a:rPr lang="da-DK" sz="2000" dirty="0" smtClean="0"/>
              <a:t>d. 7. 12. kl. </a:t>
            </a:r>
            <a:r>
              <a:rPr lang="da-DK" sz="2000" dirty="0" smtClean="0"/>
              <a:t>10.00</a:t>
            </a:r>
            <a:endParaRPr lang="da-DK" sz="2000" dirty="0" smtClean="0"/>
          </a:p>
          <a:p>
            <a:pPr eaLnBrk="1" hangingPunct="1"/>
            <a:r>
              <a:rPr lang="da-DK" sz="2000" dirty="0" smtClean="0"/>
              <a:t>uge 51: Opgaven afleveres </a:t>
            </a:r>
            <a:r>
              <a:rPr lang="da-DK" sz="2000" dirty="0" smtClean="0"/>
              <a:t>fre</a:t>
            </a:r>
            <a:r>
              <a:rPr lang="da-DK" sz="2000" dirty="0" smtClean="0"/>
              <a:t>dag </a:t>
            </a:r>
            <a:r>
              <a:rPr lang="da-DK" sz="2000" dirty="0" smtClean="0"/>
              <a:t>d. 21.12. </a:t>
            </a:r>
            <a:r>
              <a:rPr lang="da-DK" sz="2000" dirty="0" smtClean="0"/>
              <a:t>senest</a:t>
            </a:r>
            <a:r>
              <a:rPr lang="da-DK" sz="2000" dirty="0" smtClean="0"/>
              <a:t> </a:t>
            </a:r>
            <a:r>
              <a:rPr lang="da-DK" sz="2000" dirty="0" smtClean="0"/>
              <a:t>kl. 10.00 som </a:t>
            </a:r>
            <a:r>
              <a:rPr lang="da-DK" sz="2000" smtClean="0"/>
              <a:t>1 samlet </a:t>
            </a:r>
            <a:r>
              <a:rPr lang="da-DK" sz="2000" smtClean="0"/>
              <a:t>pdf-fil </a:t>
            </a:r>
            <a:r>
              <a:rPr lang="da-DK" sz="2000"/>
              <a:t>i</a:t>
            </a:r>
            <a:r>
              <a:rPr lang="da-DK" sz="2000" smtClean="0"/>
              <a:t> </a:t>
            </a:r>
            <a:r>
              <a:rPr lang="da-DK" sz="2000" dirty="0" smtClean="0"/>
              <a:t>netprøver.dk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a-DK" dirty="0" smtClean="0"/>
              <a:t>Hvad er et studieretningsprojekt?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da-DK" dirty="0" smtClean="0"/>
              <a:t>En skriftlig opgave i typisk to fag</a:t>
            </a:r>
          </a:p>
          <a:p>
            <a:r>
              <a:rPr lang="da-DK" dirty="0"/>
              <a:t>Du skal tage udgangspunkt i et studieretningsfag på A-niveau, og det skal du kombinere med et andet fag på mindst B-niveau (oversigt over mulige kombinationer findes på hjemmesiden i håndbogen - SRP)</a:t>
            </a:r>
          </a:p>
          <a:p>
            <a:r>
              <a:rPr lang="da-DK" dirty="0"/>
              <a:t>I et af fagene skal der være en faglig fordybelse, der ligger ud over undervisningen i </a:t>
            </a:r>
            <a:r>
              <a:rPr lang="da-DK" dirty="0" smtClean="0"/>
              <a:t>faget</a:t>
            </a:r>
          </a:p>
          <a:p>
            <a:r>
              <a:rPr lang="da-DK" dirty="0" smtClean="0"/>
              <a:t>Opgaveformuleringen udfærdiges af dine vejledere</a:t>
            </a:r>
          </a:p>
          <a:p>
            <a:pPr eaLnBrk="1" hangingPunct="1"/>
            <a:r>
              <a:rPr lang="da-DK" dirty="0" smtClean="0"/>
              <a:t>Du har 2 uger uden anden undervisning til at skrive opgaven</a:t>
            </a:r>
          </a:p>
          <a:p>
            <a:pPr eaLnBrk="1" hangingPunct="1"/>
            <a:r>
              <a:rPr lang="da-DK" dirty="0" smtClean="0"/>
              <a:t>Der er afsat 50 uddannelsestimer til opgaven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3"/>
          <p:cNvSpPr>
            <a:spLocks noGrp="1"/>
          </p:cNvSpPr>
          <p:nvPr>
            <p:ph type="title"/>
          </p:nvPr>
        </p:nvSpPr>
        <p:spPr>
          <a:xfrm>
            <a:off x="2051720" y="620688"/>
            <a:ext cx="5937755" cy="1188720"/>
          </a:xfrm>
        </p:spPr>
        <p:txBody>
          <a:bodyPr/>
          <a:lstStyle/>
          <a:p>
            <a:pPr eaLnBrk="1" hangingPunct="1"/>
            <a:r>
              <a:rPr lang="da-DK" dirty="0" smtClean="0"/>
              <a:t>Mål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4680520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endParaRPr lang="da-DK" sz="1800" dirty="0" smtClean="0"/>
          </a:p>
          <a:p>
            <a:pPr>
              <a:buFont typeface="Wingdings 2" pitchFamily="18" charset="2"/>
              <a:buNone/>
            </a:pPr>
            <a:r>
              <a:rPr lang="da-DK" sz="1800" dirty="0" smtClean="0"/>
              <a:t>Eleven skal:</a:t>
            </a:r>
          </a:p>
          <a:p>
            <a:r>
              <a:rPr lang="da-DK" sz="1800" dirty="0" smtClean="0"/>
              <a:t>demonstrere evne til faglig fordybelse og til at sætte sig ind i nye faglige områder,</a:t>
            </a:r>
          </a:p>
          <a:p>
            <a:r>
              <a:rPr lang="da-DK" sz="1800" dirty="0" smtClean="0"/>
              <a:t>demonstrere evne til at udvælge, anvende og kombinere forskellige faglige tilgange og metoder og dermed forstærke den faglige fordybelse,</a:t>
            </a:r>
          </a:p>
          <a:p>
            <a:r>
              <a:rPr lang="da-DK" sz="1800" dirty="0" smtClean="0"/>
              <a:t>beherske relevante faglige mål i de indgående fag,</a:t>
            </a:r>
          </a:p>
          <a:p>
            <a:r>
              <a:rPr lang="da-DK" sz="1800" dirty="0" smtClean="0"/>
              <a:t>udvælge, bearbejde og strukturere relevant materiale,</a:t>
            </a:r>
          </a:p>
          <a:p>
            <a:r>
              <a:rPr lang="da-DK" sz="1800" dirty="0" smtClean="0"/>
              <a:t>demonstrere evne til faglig formidling,</a:t>
            </a:r>
          </a:p>
          <a:p>
            <a:r>
              <a:rPr lang="da-DK" sz="1800" dirty="0" smtClean="0"/>
              <a:t>besvare en stillet opgave fyldestgørende, herunder at der er overensstemmelse mellem opgaveformuleringen og opgavebesvarelsen samt</a:t>
            </a:r>
          </a:p>
          <a:p>
            <a:r>
              <a:rPr lang="da-DK" sz="1800" dirty="0" smtClean="0"/>
              <a:t>beherske fremstillingsformen i en faglig opgave (fx citatteknik, noter, kilde- og litteraturfortegnelse).</a:t>
            </a:r>
            <a:endParaRPr lang="da-DK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3415" y="548680"/>
            <a:ext cx="6347713" cy="1320800"/>
          </a:xfrm>
        </p:spPr>
        <p:txBody>
          <a:bodyPr/>
          <a:lstStyle/>
          <a:p>
            <a:r>
              <a:rPr lang="da-DK" dirty="0" smtClean="0"/>
              <a:t>SRP-forløbet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7624" y="2420888"/>
            <a:ext cx="7467600" cy="4873752"/>
          </a:xfrm>
        </p:spPr>
        <p:txBody>
          <a:bodyPr/>
          <a:lstStyle/>
          <a:p>
            <a:r>
              <a:rPr lang="da-DK" dirty="0" smtClean="0"/>
              <a:t>Uge 39-41: Introduktion til SRP og vejledning i valg af emne og fag</a:t>
            </a:r>
          </a:p>
          <a:p>
            <a:r>
              <a:rPr lang="da-DK" dirty="0" smtClean="0"/>
              <a:t>Uge 43-48: Materialesøgning, læsning og individuel vejledning </a:t>
            </a:r>
          </a:p>
          <a:p>
            <a:r>
              <a:rPr lang="da-DK" dirty="0" smtClean="0"/>
              <a:t>Uge 49-51: Skriveugerne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73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Valgfasen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Uge 39: Generel introduktion med  en af studieretningslærerne </a:t>
            </a:r>
          </a:p>
          <a:p>
            <a:r>
              <a:rPr lang="da-DK" dirty="0" smtClean="0"/>
              <a:t>Uge 40 og 41: Indkredsning </a:t>
            </a:r>
            <a:r>
              <a:rPr lang="da-DK" dirty="0"/>
              <a:t>af område og </a:t>
            </a:r>
            <a:r>
              <a:rPr lang="da-DK" dirty="0" smtClean="0"/>
              <a:t>fag. Der </a:t>
            </a:r>
            <a:r>
              <a:rPr lang="da-DK" dirty="0"/>
              <a:t>er skemalagt lektioner til </a:t>
            </a:r>
            <a:r>
              <a:rPr lang="da-DK" dirty="0" smtClean="0"/>
              <a:t>vejledning med studieretningslærerne og dansk- og historielærerne</a:t>
            </a:r>
            <a:endParaRPr lang="da-DK" dirty="0"/>
          </a:p>
          <a:p>
            <a:r>
              <a:rPr lang="da-DK" dirty="0" smtClean="0"/>
              <a:t>Du </a:t>
            </a:r>
            <a:r>
              <a:rPr lang="da-DK" dirty="0"/>
              <a:t>skal efter behov selv træffe aftale om vejledning uden for undervisningstiden med andre relevante faglærere (der ikke nødvendigvis bliver vejledere i sidste ende).</a:t>
            </a:r>
          </a:p>
          <a:p>
            <a:pPr lvl="1"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Valgfasen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da-DK" dirty="0" smtClean="0"/>
              <a:t>Perioden, hvor du vælger fag og område er på godt tre uger</a:t>
            </a:r>
          </a:p>
          <a:p>
            <a:pPr eaLnBrk="1" hangingPunct="1"/>
            <a:r>
              <a:rPr lang="da-DK" dirty="0" smtClean="0"/>
              <a:t>I vid udstrækning vil dine ønsker om fag og område blive imødekommet, men du har ikke krav på at kunne skrive om hvad som helst</a:t>
            </a:r>
          </a:p>
          <a:p>
            <a:pPr eaLnBrk="1" hangingPunct="1"/>
            <a:endParaRPr lang="da-DK" dirty="0" smtClean="0"/>
          </a:p>
          <a:p>
            <a:r>
              <a:rPr lang="da-DK" sz="1900" dirty="0"/>
              <a:t>Skolens leder </a:t>
            </a:r>
            <a:r>
              <a:rPr lang="da-DK" sz="1900" dirty="0" smtClean="0"/>
              <a:t>kan, </a:t>
            </a:r>
            <a:r>
              <a:rPr lang="da-DK" sz="1900" dirty="0"/>
              <a:t>på baggrund af en begrundet ansøgning, </a:t>
            </a:r>
            <a:r>
              <a:rPr lang="da-DK" sz="1900" u="sng" dirty="0"/>
              <a:t>undtagelsesvist</a:t>
            </a:r>
            <a:r>
              <a:rPr lang="da-DK" sz="1900" dirty="0"/>
              <a:t> godkende, at studieretningsprojektet skrives alene på grundlag af ét studieretningsfag på A-niveau, eller at et tredje fag inddrages i studieretningsprojektet. 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a-DK" sz="3600" dirty="0" smtClean="0"/>
              <a:t>Vejledningsfasen efter valg af område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da-DK" dirty="0" smtClean="0"/>
              <a:t>Der er skemalagt 2 individuelle vejledningsrunder</a:t>
            </a:r>
          </a:p>
          <a:p>
            <a:pPr eaLnBrk="1" hangingPunct="1"/>
            <a:r>
              <a:rPr lang="da-DK" dirty="0" smtClean="0"/>
              <a:t>Du aftaler selv mødetidspunkter  med dine vejledere ud over de skemalagte. Det er dit ansvar både at møde op til vejledningen og at være forberedt </a:t>
            </a:r>
          </a:p>
          <a:p>
            <a:pPr eaLnBrk="1" hangingPunct="1"/>
            <a:r>
              <a:rPr lang="da-DK" dirty="0" smtClean="0"/>
              <a:t>Du skal udarbejde mindre skriftlige oplæg til vejledningsmøderne</a:t>
            </a:r>
          </a:p>
          <a:p>
            <a:pPr eaLnBrk="1" hangingPunct="1"/>
            <a:r>
              <a:rPr lang="da-DK" dirty="0" smtClean="0"/>
              <a:t>Det er dig, der skal formulere spørgsmål, disponere stoffet og finde materiale</a:t>
            </a:r>
          </a:p>
          <a:p>
            <a:pPr eaLnBrk="1" hangingPunct="1"/>
            <a:r>
              <a:rPr lang="da-DK" dirty="0" smtClean="0"/>
              <a:t>I de eksperimentelle fag er der hjælp til eksperimenter</a:t>
            </a:r>
          </a:p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467600" cy="1143000"/>
          </a:xfrm>
        </p:spPr>
        <p:txBody>
          <a:bodyPr/>
          <a:lstStyle/>
          <a:p>
            <a:pPr eaLnBrk="1" hangingPunct="1"/>
            <a:r>
              <a:rPr lang="da-DK" dirty="0" smtClean="0"/>
              <a:t>Opgaveformuleringen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2132856"/>
            <a:ext cx="7467600" cy="48737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a-DK" dirty="0" smtClean="0"/>
              <a:t>udfærdiges af vejlederne efter de individuelle vejledninger</a:t>
            </a:r>
          </a:p>
          <a:p>
            <a:pPr>
              <a:defRPr/>
            </a:pPr>
            <a:r>
              <a:rPr lang="da-DK" dirty="0" smtClean="0"/>
              <a:t>er konkret, afgrænset og angiver præcist, hvad der kræves af dig</a:t>
            </a:r>
          </a:p>
          <a:p>
            <a:pPr>
              <a:defRPr/>
            </a:pPr>
            <a:r>
              <a:rPr lang="da-DK" dirty="0" smtClean="0"/>
              <a:t>elever, der har valgt samme område, skal have forskellige opgaveformuleringer</a:t>
            </a:r>
          </a:p>
          <a:p>
            <a:pPr>
              <a:defRPr/>
            </a:pPr>
            <a:r>
              <a:rPr lang="da-DK" dirty="0" smtClean="0"/>
              <a:t>omfanget af opgavebesvarelsen </a:t>
            </a:r>
            <a:r>
              <a:rPr lang="da-DK" b="1" dirty="0" smtClean="0"/>
              <a:t>skal</a:t>
            </a:r>
            <a:r>
              <a:rPr lang="da-DK" dirty="0" smtClean="0"/>
              <a:t> fremgå. Omfanget er afhængigt af fagets skriftlige traditioner. En normalside er 2400 anslag inklusive mellemrum</a:t>
            </a:r>
          </a:p>
          <a:p>
            <a:pPr>
              <a:defRPr/>
            </a:pPr>
            <a:r>
              <a:rPr lang="da-DK" dirty="0" smtClean="0"/>
              <a:t>der skal være et ukendt aspekt i opgaveformuleringen, dvs. noget, der ikke er blevet drøftet i vejledningen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Hjælp i skrivefasen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Du må gerne kontakte dine vejledere i skriveperioden. Hvis du ikke selv har taget initiativ til kontakt vil dine vejledere kontakte dig midt i perioden for at sikre, at du er godt i gang med opgavebesvarelsen</a:t>
            </a:r>
          </a:p>
          <a:p>
            <a:r>
              <a:rPr lang="da-DK" dirty="0" smtClean="0"/>
              <a:t>SRP-café </a:t>
            </a:r>
            <a:r>
              <a:rPr lang="da-DK" dirty="0" smtClean="0"/>
              <a:t>fre</a:t>
            </a:r>
            <a:r>
              <a:rPr lang="da-DK" dirty="0" smtClean="0"/>
              <a:t>dag </a:t>
            </a:r>
            <a:r>
              <a:rPr lang="da-DK" dirty="0" smtClean="0"/>
              <a:t>d. 14.12 kl. 13.30-16.00</a:t>
            </a:r>
            <a:br>
              <a:rPr lang="da-DK" dirty="0" smtClean="0"/>
            </a:br>
            <a:r>
              <a:rPr lang="da-DK" dirty="0" smtClean="0"/>
              <a:t>Her kan du få hjælp, hvis du er gået i stå, har brug for hjælp til praktiske forhold ved besvarelsen, har brug for overordnet vejledning, …</a:t>
            </a:r>
            <a:br>
              <a:rPr lang="da-DK" dirty="0" smtClean="0"/>
            </a:br>
            <a:r>
              <a:rPr lang="da-DK" dirty="0" smtClean="0"/>
              <a:t>Der vil være lærere fra alle fakulteter til stede, men ikke nødvendigvis dine egne vejledere.</a:t>
            </a:r>
          </a:p>
          <a:p>
            <a:pPr marL="668337" lvl="2" indent="0"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- bestyrelseslokale">
  <a:themeElements>
    <a:clrScheme name="Ion - bestyrelseslokal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- bestyrelseslokal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- bestyrelseslokal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10057</TotalTime>
  <Words>692</Words>
  <Application>Microsoft Office PowerPoint</Application>
  <PresentationFormat>Skærmshow (4:3)</PresentationFormat>
  <Paragraphs>77</Paragraphs>
  <Slides>13</Slides>
  <Notes>10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 2</vt:lpstr>
      <vt:lpstr>Wingdings 3</vt:lpstr>
      <vt:lpstr>Ion - bestyrelseslokale</vt:lpstr>
      <vt:lpstr>Studieretningsprojektet</vt:lpstr>
      <vt:lpstr>Hvad er et studieretningsprojekt?</vt:lpstr>
      <vt:lpstr>Mål</vt:lpstr>
      <vt:lpstr>SRP-forløbet</vt:lpstr>
      <vt:lpstr>Valgfasen</vt:lpstr>
      <vt:lpstr>Valgfasen</vt:lpstr>
      <vt:lpstr>Vejledningsfasen efter valg af område</vt:lpstr>
      <vt:lpstr>Opgaveformuleringen</vt:lpstr>
      <vt:lpstr>Hjælp i skrivefasen</vt:lpstr>
      <vt:lpstr>Specielt for de eksperimentelle fag</vt:lpstr>
      <vt:lpstr>Specielt for fremmedsprogene</vt:lpstr>
      <vt:lpstr>Bedømmelsen</vt:lpstr>
      <vt:lpstr>Tidshorisont</vt:lpstr>
    </vt:vector>
  </TitlesOfParts>
  <Company>Århus Statsgymnasium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Studieretningsprojektet</dc:title>
  <dc:creator>Kaare Petersen</dc:creator>
  <cp:lastModifiedBy>ITS</cp:lastModifiedBy>
  <cp:revision>198</cp:revision>
  <dcterms:created xsi:type="dcterms:W3CDTF">2007-09-17T09:55:10Z</dcterms:created>
  <dcterms:modified xsi:type="dcterms:W3CDTF">2018-09-21T06:26:16Z</dcterms:modified>
</cp:coreProperties>
</file>